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drawingml.diagramData+xml" PartName="/ppt/diagrams/data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presentation.main+xml" PartName="/ppt/presentation.xml"/>
  <Override ContentType="application/vnd.ms-office.drawingml.diagramDrawing+xml" PartName="/ppt/diagrams/drawing1.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presentationml.notesMaster+xml" PartName="/ppt/notesMasters/notesMaster1.xml"/>
  <Override ContentType="application/vnd.openxmlformats-officedocument.presentationml.presProps+xml" PartName="/ppt/presProps2.xml"/>
  <Override ContentType="application/vnd.openxmlformats-officedocument.drawingml.diagramColors+xml" PartName="/ppt/diagrams/colors1.xml"/>
  <Override ContentType="application/vnd.openxmlformats-officedocument.presentationml.viewProps+xml" PartName="/ppt/viewProps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6858000" cx="12192000"/>
  <p:notesSz cx="70104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2.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2.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2.xml"/><Relationship Id="rId3" Type="http://schemas.openxmlformats.org/officeDocument/2006/relationships/presProps" Target="presProps2.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B18507-97D4-4465-BDC7-B45379ED3AC0}"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5B1C25F3-E3EC-41C8-9CD1-DB09D27330C0}">
      <dgm:prSet phldrT="[Text]"/>
      <dgm:spPr/>
      <dgm:t>
        <a:bodyPr/>
        <a:lstStyle/>
        <a:p>
          <a:r>
            <a:rPr lang="ar-JO" dirty="0" smtClean="0"/>
            <a:t>تبني مجموعة من المعايير الطوعية والإلزامية لتطوير الحوكمة داخل مؤسسات المجتمع المدني المستهدفة بالتشاور مع مختلف الجهات المستهدفة والتي قد تتضمن نشر الموازنات السنوية وتطبيق القوانين المحلية المتعلقة بالاشتراك بالضمان الاجتماعي وتقديم الإقرارات المتعلقة بضريبة الدخل وضمان تحويل رواتب موظفيها عبر البنك ، الخ ، مع مراعاة تطوير إجراءات واضحة لمراقبة تطبيق هذه المعايير .</a:t>
          </a:r>
          <a:endParaRPr lang="en-US" dirty="0"/>
        </a:p>
      </dgm:t>
    </dgm:pt>
    <dgm:pt modelId="{3C88D60F-A7FB-4E1A-B3DF-C8B842FC6486}" type="parTrans" cxnId="{D3009406-95D9-4CC0-8A2D-40D568763489}">
      <dgm:prSet/>
      <dgm:spPr/>
      <dgm:t>
        <a:bodyPr/>
        <a:lstStyle/>
        <a:p>
          <a:endParaRPr lang="en-US"/>
        </a:p>
      </dgm:t>
    </dgm:pt>
    <dgm:pt modelId="{E9B8B8B7-4658-4D57-90AB-964F972178B2}" type="sibTrans" cxnId="{D3009406-95D9-4CC0-8A2D-40D568763489}">
      <dgm:prSet/>
      <dgm:spPr/>
      <dgm:t>
        <a:bodyPr/>
        <a:lstStyle/>
        <a:p>
          <a:endParaRPr lang="en-US"/>
        </a:p>
      </dgm:t>
    </dgm:pt>
    <dgm:pt modelId="{1725C546-4B92-4937-BC4E-EBC3AAB74D10}">
      <dgm:prSet phldrT="[Text]"/>
      <dgm:spPr/>
      <dgm:t>
        <a:bodyPr/>
        <a:lstStyle/>
        <a:p>
          <a:r>
            <a:rPr lang="ar-JO" dirty="0" smtClean="0"/>
            <a:t>مراجعة الإجرءات المتبعة فيما يخص موافقات الحصول على التمويل الاجنبي من خلال حوار مع مختلف الجهات المستهدفة في الإلتزام ، وذلك بهدف تبني إجراءات موحدة وواضحة وشفافة ومبسطة بما ينسجم مع المعايير الفضلى </a:t>
          </a:r>
          <a:endParaRPr lang="en-US" dirty="0"/>
        </a:p>
      </dgm:t>
    </dgm:pt>
    <dgm:pt modelId="{BE12D9EB-9FB4-47AC-9825-D4819903CBC3}" type="parTrans" cxnId="{D673B940-62EF-4A36-B1AA-8EFDEB0F0A34}">
      <dgm:prSet/>
      <dgm:spPr/>
      <dgm:t>
        <a:bodyPr/>
        <a:lstStyle/>
        <a:p>
          <a:endParaRPr lang="en-US"/>
        </a:p>
      </dgm:t>
    </dgm:pt>
    <dgm:pt modelId="{DD85C974-A8CD-4B62-8188-226EE10FFC54}" type="sibTrans" cxnId="{D673B940-62EF-4A36-B1AA-8EFDEB0F0A34}">
      <dgm:prSet/>
      <dgm:spPr/>
      <dgm:t>
        <a:bodyPr/>
        <a:lstStyle/>
        <a:p>
          <a:endParaRPr lang="en-US"/>
        </a:p>
      </dgm:t>
    </dgm:pt>
    <dgm:pt modelId="{F5A248D9-ADDC-4989-9881-44592277BC17}">
      <dgm:prSet phldrT="[Text]"/>
      <dgm:spPr/>
      <dgm:t>
        <a:bodyPr/>
        <a:lstStyle/>
        <a:p>
          <a:r>
            <a:rPr lang="ar-JO" dirty="0" smtClean="0"/>
            <a:t>إطلاق استراتيجية طوعية تشاركية (غير ملزمة ) للمجتمع المدني بالشراكة مع الجهات الحكومية والجهات المانحة تحدد الأولويات التنموية وأولويات وسياسات تطوير مؤسسات المجتمع المدني بحيث تكون  منسجمة مع الأولويات والتحديات الوطنية والموارد المتاحة والممارسات الفضلى </a:t>
          </a:r>
          <a:endParaRPr lang="en-US" dirty="0"/>
        </a:p>
      </dgm:t>
    </dgm:pt>
    <dgm:pt modelId="{08D92560-FC06-47F0-92E5-4C258EF8AF7F}" type="parTrans" cxnId="{572FC547-20BA-4F51-AC7A-B3A46C5E23D8}">
      <dgm:prSet/>
      <dgm:spPr/>
      <dgm:t>
        <a:bodyPr/>
        <a:lstStyle/>
        <a:p>
          <a:endParaRPr lang="en-US"/>
        </a:p>
      </dgm:t>
    </dgm:pt>
    <dgm:pt modelId="{830EC21C-0835-4199-80D7-BD90D3B1F404}" type="sibTrans" cxnId="{572FC547-20BA-4F51-AC7A-B3A46C5E23D8}">
      <dgm:prSet/>
      <dgm:spPr/>
      <dgm:t>
        <a:bodyPr/>
        <a:lstStyle/>
        <a:p>
          <a:endParaRPr lang="en-US"/>
        </a:p>
      </dgm:t>
    </dgm:pt>
    <dgm:pt modelId="{EDDC06D9-303D-4B19-ACEB-431769771ED4}" type="pres">
      <dgm:prSet presAssocID="{C7B18507-97D4-4465-BDC7-B45379ED3AC0}" presName="diagram" presStyleCnt="0">
        <dgm:presLayoutVars>
          <dgm:dir/>
          <dgm:resizeHandles val="exact"/>
        </dgm:presLayoutVars>
      </dgm:prSet>
      <dgm:spPr/>
      <dgm:t>
        <a:bodyPr/>
        <a:lstStyle/>
        <a:p>
          <a:endParaRPr lang="en-US"/>
        </a:p>
      </dgm:t>
    </dgm:pt>
    <dgm:pt modelId="{198C14B7-88F6-4E95-B5D3-BB48D813FEEE}" type="pres">
      <dgm:prSet presAssocID="{5B1C25F3-E3EC-41C8-9CD1-DB09D27330C0}" presName="node" presStyleLbl="node1" presStyleIdx="0" presStyleCnt="3" custScaleX="117954">
        <dgm:presLayoutVars>
          <dgm:bulletEnabled val="1"/>
        </dgm:presLayoutVars>
      </dgm:prSet>
      <dgm:spPr/>
      <dgm:t>
        <a:bodyPr/>
        <a:lstStyle/>
        <a:p>
          <a:endParaRPr lang="en-US"/>
        </a:p>
      </dgm:t>
    </dgm:pt>
    <dgm:pt modelId="{B758512D-8E59-4BAC-B7D9-5F56D3BEB3BA}" type="pres">
      <dgm:prSet presAssocID="{E9B8B8B7-4658-4D57-90AB-964F972178B2}" presName="sibTrans" presStyleCnt="0"/>
      <dgm:spPr/>
    </dgm:pt>
    <dgm:pt modelId="{3CD8D53F-A996-4FA7-BCCB-FA2DE3082422}" type="pres">
      <dgm:prSet presAssocID="{1725C546-4B92-4937-BC4E-EBC3AAB74D10}" presName="node" presStyleLbl="node1" presStyleIdx="1" presStyleCnt="3" custScaleX="124764">
        <dgm:presLayoutVars>
          <dgm:bulletEnabled val="1"/>
        </dgm:presLayoutVars>
      </dgm:prSet>
      <dgm:spPr/>
      <dgm:t>
        <a:bodyPr/>
        <a:lstStyle/>
        <a:p>
          <a:endParaRPr lang="en-US"/>
        </a:p>
      </dgm:t>
    </dgm:pt>
    <dgm:pt modelId="{0694FD6A-D0F3-4030-948E-8770D54CE57F}" type="pres">
      <dgm:prSet presAssocID="{DD85C974-A8CD-4B62-8188-226EE10FFC54}" presName="sibTrans" presStyleCnt="0"/>
      <dgm:spPr/>
    </dgm:pt>
    <dgm:pt modelId="{54F72F06-97FE-41E8-84DB-F0727D2D5150}" type="pres">
      <dgm:prSet presAssocID="{F5A248D9-ADDC-4989-9881-44592277BC17}" presName="node" presStyleLbl="node1" presStyleIdx="2" presStyleCnt="3" custScaleX="157507" custScaleY="72606">
        <dgm:presLayoutVars>
          <dgm:bulletEnabled val="1"/>
        </dgm:presLayoutVars>
      </dgm:prSet>
      <dgm:spPr/>
      <dgm:t>
        <a:bodyPr/>
        <a:lstStyle/>
        <a:p>
          <a:endParaRPr lang="en-US"/>
        </a:p>
      </dgm:t>
    </dgm:pt>
  </dgm:ptLst>
  <dgm:cxnLst>
    <dgm:cxn modelId="{572FC547-20BA-4F51-AC7A-B3A46C5E23D8}" srcId="{C7B18507-97D4-4465-BDC7-B45379ED3AC0}" destId="{F5A248D9-ADDC-4989-9881-44592277BC17}" srcOrd="2" destOrd="0" parTransId="{08D92560-FC06-47F0-92E5-4C258EF8AF7F}" sibTransId="{830EC21C-0835-4199-80D7-BD90D3B1F404}"/>
    <dgm:cxn modelId="{D673B940-62EF-4A36-B1AA-8EFDEB0F0A34}" srcId="{C7B18507-97D4-4465-BDC7-B45379ED3AC0}" destId="{1725C546-4B92-4937-BC4E-EBC3AAB74D10}" srcOrd="1" destOrd="0" parTransId="{BE12D9EB-9FB4-47AC-9825-D4819903CBC3}" sibTransId="{DD85C974-A8CD-4B62-8188-226EE10FFC54}"/>
    <dgm:cxn modelId="{D3009406-95D9-4CC0-8A2D-40D568763489}" srcId="{C7B18507-97D4-4465-BDC7-B45379ED3AC0}" destId="{5B1C25F3-E3EC-41C8-9CD1-DB09D27330C0}" srcOrd="0" destOrd="0" parTransId="{3C88D60F-A7FB-4E1A-B3DF-C8B842FC6486}" sibTransId="{E9B8B8B7-4658-4D57-90AB-964F972178B2}"/>
    <dgm:cxn modelId="{83BBC9DF-8457-42B2-8AB1-ED74E116A534}" type="presOf" srcId="{C7B18507-97D4-4465-BDC7-B45379ED3AC0}" destId="{EDDC06D9-303D-4B19-ACEB-431769771ED4}" srcOrd="0" destOrd="0" presId="urn:microsoft.com/office/officeart/2005/8/layout/default"/>
    <dgm:cxn modelId="{5C7ABD68-F9E0-4073-8B77-BF21A7EDC6B2}" type="presOf" srcId="{5B1C25F3-E3EC-41C8-9CD1-DB09D27330C0}" destId="{198C14B7-88F6-4E95-B5D3-BB48D813FEEE}" srcOrd="0" destOrd="0" presId="urn:microsoft.com/office/officeart/2005/8/layout/default"/>
    <dgm:cxn modelId="{9F4A2071-6331-432A-9387-C536073F1FA9}" type="presOf" srcId="{F5A248D9-ADDC-4989-9881-44592277BC17}" destId="{54F72F06-97FE-41E8-84DB-F0727D2D5150}" srcOrd="0" destOrd="0" presId="urn:microsoft.com/office/officeart/2005/8/layout/default"/>
    <dgm:cxn modelId="{C2E86E5B-7CDB-4FBB-9F9C-466A0883C0BC}" type="presOf" srcId="{1725C546-4B92-4937-BC4E-EBC3AAB74D10}" destId="{3CD8D53F-A996-4FA7-BCCB-FA2DE3082422}" srcOrd="0" destOrd="0" presId="urn:microsoft.com/office/officeart/2005/8/layout/default"/>
    <dgm:cxn modelId="{68D13113-8DF0-4567-BB90-455F8E69DE7E}" type="presParOf" srcId="{EDDC06D9-303D-4B19-ACEB-431769771ED4}" destId="{198C14B7-88F6-4E95-B5D3-BB48D813FEEE}" srcOrd="0" destOrd="0" presId="urn:microsoft.com/office/officeart/2005/8/layout/default"/>
    <dgm:cxn modelId="{66F78598-8FDD-4F75-9450-758D3639C68A}" type="presParOf" srcId="{EDDC06D9-303D-4B19-ACEB-431769771ED4}" destId="{B758512D-8E59-4BAC-B7D9-5F56D3BEB3BA}" srcOrd="1" destOrd="0" presId="urn:microsoft.com/office/officeart/2005/8/layout/default"/>
    <dgm:cxn modelId="{E35A7DDD-FBE2-4B40-AF34-DEBFC6C0A723}" type="presParOf" srcId="{EDDC06D9-303D-4B19-ACEB-431769771ED4}" destId="{3CD8D53F-A996-4FA7-BCCB-FA2DE3082422}" srcOrd="2" destOrd="0" presId="urn:microsoft.com/office/officeart/2005/8/layout/default"/>
    <dgm:cxn modelId="{7FB2514C-36D7-4485-BF44-FB05FA82A7DB}" type="presParOf" srcId="{EDDC06D9-303D-4B19-ACEB-431769771ED4}" destId="{0694FD6A-D0F3-4030-948E-8770D54CE57F}" srcOrd="3" destOrd="0" presId="urn:microsoft.com/office/officeart/2005/8/layout/default"/>
    <dgm:cxn modelId="{9A46A611-D360-4AAE-B8EF-E0826FC2D145}" type="presParOf" srcId="{EDDC06D9-303D-4B19-ACEB-431769771ED4}" destId="{54F72F06-97FE-41E8-84DB-F0727D2D5150}"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8C14B7-88F6-4E95-B5D3-BB48D813FEEE}">
      <dsp:nvSpPr>
        <dsp:cNvPr id="0" name=""/>
        <dsp:cNvSpPr/>
      </dsp:nvSpPr>
      <dsp:spPr>
        <a:xfrm>
          <a:off x="1012694" y="2069"/>
          <a:ext cx="4081838" cy="20763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JO" sz="1800" kern="1200" dirty="0" smtClean="0"/>
            <a:t>تبني مجموعة من المعايير الطوعية والإلزامية لتطوير الحوكمة داخل مؤسسات المجتمع المدني المستهدفة بالتشاور مع مختلف الجهات المستهدفة والتي قد تتضمن نشر الموازنات السنوية وتطبيق القوانين المحلية المتعلقة بالاشتراك بالضمان الاجتماعي وتقديم الإقرارات المتعلقة بضريبة الدخل وضمان تحويل رواتب موظفيها عبر البنك ، الخ ، مع مراعاة تطوير إجراءات واضحة لمراقبة تطبيق هذه المعايير .</a:t>
          </a:r>
          <a:endParaRPr lang="en-US" sz="1800" kern="1200" dirty="0"/>
        </a:p>
      </dsp:txBody>
      <dsp:txXfrm>
        <a:off x="1012694" y="2069"/>
        <a:ext cx="4081838" cy="2076320"/>
      </dsp:txXfrm>
    </dsp:sp>
    <dsp:sp modelId="{3CD8D53F-A996-4FA7-BCCB-FA2DE3082422}">
      <dsp:nvSpPr>
        <dsp:cNvPr id="0" name=""/>
        <dsp:cNvSpPr/>
      </dsp:nvSpPr>
      <dsp:spPr>
        <a:xfrm>
          <a:off x="5440586" y="2069"/>
          <a:ext cx="4317501" cy="20763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JO" sz="1800" kern="1200" dirty="0" smtClean="0"/>
            <a:t>مراجعة الإجرءات المتبعة فيما يخص موافقات الحصول على التمويل الاجنبي من خلال حوار مع مختلف الجهات المستهدفة في الإلتزام ، وذلك بهدف تبني إجراءات موحدة وواضحة وشفافة ومبسطة بما ينسجم مع المعايير الفضلى </a:t>
          </a:r>
          <a:endParaRPr lang="en-US" sz="1800" kern="1200" dirty="0"/>
        </a:p>
      </dsp:txBody>
      <dsp:txXfrm>
        <a:off x="5440586" y="2069"/>
        <a:ext cx="4317501" cy="2076320"/>
      </dsp:txXfrm>
    </dsp:sp>
    <dsp:sp modelId="{54F72F06-97FE-41E8-84DB-F0727D2D5150}">
      <dsp:nvSpPr>
        <dsp:cNvPr id="0" name=""/>
        <dsp:cNvSpPr/>
      </dsp:nvSpPr>
      <dsp:spPr>
        <a:xfrm>
          <a:off x="2660099" y="2424443"/>
          <a:ext cx="5450583" cy="150753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JO" sz="1800" kern="1200" dirty="0" smtClean="0"/>
            <a:t>إطلاق استراتيجية طوعية تشاركية (غير ملزمة ) للمجتمع المدني بالشراكة مع الجهات الحكومية والجهات المانحة تحدد الأولويات التنموية وأولويات وسياسات تطوير مؤسسات المجتمع المدني بحيث تكون  منسجمة مع الأولويات والتحديات الوطنية والموارد المتاحة والممارسات الفضلى </a:t>
          </a:r>
          <a:endParaRPr lang="en-US" sz="1800" kern="1200" dirty="0"/>
        </a:p>
      </dsp:txBody>
      <dsp:txXfrm>
        <a:off x="2660099" y="2424443"/>
        <a:ext cx="5450583" cy="150753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17385794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
        <p:nvSpPr>
          <p:cNvPr id="82" name="Google Shape;82;p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
        <p:nvSpPr>
          <p:cNvPr id="98" name="Google Shape;98;p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6156ddfb52_2_1: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
        <p:nvSpPr>
          <p:cNvPr id="118" name="Google Shape;118;g6156ddfb52_2_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6156ddfb52_2_1: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
        <p:nvSpPr>
          <p:cNvPr id="118" name="Google Shape;118;g6156ddfb52_2_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6156ddfb52_2_251: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
        <p:nvSpPr>
          <p:cNvPr id="127" name="Google Shape;127;g6156ddfb52_2_25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7"/>
          <p:cNvSpPr txBox="1">
            <a:spLocks noGrp="1"/>
          </p:cNvSpPr>
          <p:nvPr>
            <p:ph type="ctrTitle"/>
          </p:nvPr>
        </p:nvSpPr>
        <p:spPr>
          <a:xfrm>
            <a:off x="914400" y="2130428"/>
            <a:ext cx="103632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7"/>
          <p:cNvSpPr txBox="1">
            <a:spLocks noGrp="1"/>
          </p:cNvSpPr>
          <p:nvPr>
            <p:ph type="subTitle" idx="1"/>
          </p:nvPr>
        </p:nvSpPr>
        <p:spPr>
          <a:xfrm>
            <a:off x="1828800" y="3886200"/>
            <a:ext cx="85344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4" name="Google Shape;14;p27"/>
          <p:cNvSpPr txBox="1">
            <a:spLocks noGrp="1"/>
          </p:cNvSpPr>
          <p:nvPr>
            <p:ph type="dt" idx="10"/>
          </p:nvPr>
        </p:nvSpPr>
        <p:spPr>
          <a:xfrm>
            <a:off x="609600" y="6356353"/>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7"/>
          <p:cNvSpPr txBox="1">
            <a:spLocks noGrp="1"/>
          </p:cNvSpPr>
          <p:nvPr>
            <p:ph type="ftr" idx="11"/>
          </p:nvPr>
        </p:nvSpPr>
        <p:spPr>
          <a:xfrm>
            <a:off x="4165600" y="6356353"/>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7"/>
          <p:cNvSpPr txBox="1">
            <a:spLocks noGrp="1"/>
          </p:cNvSpPr>
          <p:nvPr>
            <p:ph type="sldNum" idx="12"/>
          </p:nvPr>
        </p:nvSpPr>
        <p:spPr>
          <a:xfrm>
            <a:off x="8737600" y="6356353"/>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ar-Y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37"/>
          <p:cNvSpPr txBox="1">
            <a:spLocks noGrp="1"/>
          </p:cNvSpPr>
          <p:nvPr>
            <p:ph type="title"/>
          </p:nvPr>
        </p:nvSpPr>
        <p:spPr>
          <a:xfrm rot="5400000">
            <a:off x="10688637" y="1371604"/>
            <a:ext cx="5851525" cy="36576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37"/>
          <p:cNvSpPr txBox="1">
            <a:spLocks noGrp="1"/>
          </p:cNvSpPr>
          <p:nvPr>
            <p:ph type="body" idx="1"/>
          </p:nvPr>
        </p:nvSpPr>
        <p:spPr>
          <a:xfrm rot="5400000">
            <a:off x="3271838" y="-2184396"/>
            <a:ext cx="5851525" cy="1076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37"/>
          <p:cNvSpPr txBox="1">
            <a:spLocks noGrp="1"/>
          </p:cNvSpPr>
          <p:nvPr>
            <p:ph type="dt" idx="10"/>
          </p:nvPr>
        </p:nvSpPr>
        <p:spPr>
          <a:xfrm>
            <a:off x="609600" y="6356353"/>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37"/>
          <p:cNvSpPr txBox="1">
            <a:spLocks noGrp="1"/>
          </p:cNvSpPr>
          <p:nvPr>
            <p:ph type="ftr" idx="11"/>
          </p:nvPr>
        </p:nvSpPr>
        <p:spPr>
          <a:xfrm>
            <a:off x="4165600" y="6356353"/>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37"/>
          <p:cNvSpPr txBox="1">
            <a:spLocks noGrp="1"/>
          </p:cNvSpPr>
          <p:nvPr>
            <p:ph type="sldNum" idx="12"/>
          </p:nvPr>
        </p:nvSpPr>
        <p:spPr>
          <a:xfrm>
            <a:off x="8737600" y="6356353"/>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ar-Y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28"/>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28"/>
          <p:cNvSpPr txBox="1">
            <a:spLocks noGrp="1"/>
          </p:cNvSpPr>
          <p:nvPr>
            <p:ph type="body" idx="1"/>
          </p:nvPr>
        </p:nvSpPr>
        <p:spPr>
          <a:xfrm>
            <a:off x="609600" y="1600203"/>
            <a:ext cx="109728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 name="Google Shape;20;p28"/>
          <p:cNvSpPr txBox="1">
            <a:spLocks noGrp="1"/>
          </p:cNvSpPr>
          <p:nvPr>
            <p:ph type="dt" idx="10"/>
          </p:nvPr>
        </p:nvSpPr>
        <p:spPr>
          <a:xfrm>
            <a:off x="609600" y="6356353"/>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28"/>
          <p:cNvSpPr txBox="1">
            <a:spLocks noGrp="1"/>
          </p:cNvSpPr>
          <p:nvPr>
            <p:ph type="ftr" idx="11"/>
          </p:nvPr>
        </p:nvSpPr>
        <p:spPr>
          <a:xfrm>
            <a:off x="4165600" y="6356353"/>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28"/>
          <p:cNvSpPr txBox="1">
            <a:spLocks noGrp="1"/>
          </p:cNvSpPr>
          <p:nvPr>
            <p:ph type="sldNum" idx="12"/>
          </p:nvPr>
        </p:nvSpPr>
        <p:spPr>
          <a:xfrm>
            <a:off x="8737600" y="6356353"/>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ar-Y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29"/>
          <p:cNvSpPr txBox="1">
            <a:spLocks noGrp="1"/>
          </p:cNvSpPr>
          <p:nvPr>
            <p:ph type="title"/>
          </p:nvPr>
        </p:nvSpPr>
        <p:spPr>
          <a:xfrm>
            <a:off x="963084" y="4406903"/>
            <a:ext cx="103632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29"/>
          <p:cNvSpPr txBox="1">
            <a:spLocks noGrp="1"/>
          </p:cNvSpPr>
          <p:nvPr>
            <p:ph type="body" idx="1"/>
          </p:nvPr>
        </p:nvSpPr>
        <p:spPr>
          <a:xfrm>
            <a:off x="963084" y="2906713"/>
            <a:ext cx="103632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26" name="Google Shape;26;p29"/>
          <p:cNvSpPr txBox="1">
            <a:spLocks noGrp="1"/>
          </p:cNvSpPr>
          <p:nvPr>
            <p:ph type="dt" idx="10"/>
          </p:nvPr>
        </p:nvSpPr>
        <p:spPr>
          <a:xfrm>
            <a:off x="609600" y="6356353"/>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29"/>
          <p:cNvSpPr txBox="1">
            <a:spLocks noGrp="1"/>
          </p:cNvSpPr>
          <p:nvPr>
            <p:ph type="ftr" idx="11"/>
          </p:nvPr>
        </p:nvSpPr>
        <p:spPr>
          <a:xfrm>
            <a:off x="4165600" y="6356353"/>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29"/>
          <p:cNvSpPr txBox="1">
            <a:spLocks noGrp="1"/>
          </p:cNvSpPr>
          <p:nvPr>
            <p:ph type="sldNum" idx="12"/>
          </p:nvPr>
        </p:nvSpPr>
        <p:spPr>
          <a:xfrm>
            <a:off x="8737600" y="6356353"/>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ar-Y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30"/>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30"/>
          <p:cNvSpPr txBox="1">
            <a:spLocks noGrp="1"/>
          </p:cNvSpPr>
          <p:nvPr>
            <p:ph type="body" idx="1"/>
          </p:nvPr>
        </p:nvSpPr>
        <p:spPr>
          <a:xfrm>
            <a:off x="812800" y="1600203"/>
            <a:ext cx="7213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2" name="Google Shape;32;p30"/>
          <p:cNvSpPr txBox="1">
            <a:spLocks noGrp="1"/>
          </p:cNvSpPr>
          <p:nvPr>
            <p:ph type="body" idx="2"/>
          </p:nvPr>
        </p:nvSpPr>
        <p:spPr>
          <a:xfrm>
            <a:off x="8229600" y="1600203"/>
            <a:ext cx="7213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3" name="Google Shape;33;p30"/>
          <p:cNvSpPr txBox="1">
            <a:spLocks noGrp="1"/>
          </p:cNvSpPr>
          <p:nvPr>
            <p:ph type="dt" idx="10"/>
          </p:nvPr>
        </p:nvSpPr>
        <p:spPr>
          <a:xfrm>
            <a:off x="609600" y="6356353"/>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30"/>
          <p:cNvSpPr txBox="1">
            <a:spLocks noGrp="1"/>
          </p:cNvSpPr>
          <p:nvPr>
            <p:ph type="ftr" idx="11"/>
          </p:nvPr>
        </p:nvSpPr>
        <p:spPr>
          <a:xfrm>
            <a:off x="4165600" y="6356353"/>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30"/>
          <p:cNvSpPr txBox="1">
            <a:spLocks noGrp="1"/>
          </p:cNvSpPr>
          <p:nvPr>
            <p:ph type="sldNum" idx="12"/>
          </p:nvPr>
        </p:nvSpPr>
        <p:spPr>
          <a:xfrm>
            <a:off x="8737600" y="6356353"/>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ar-Y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31"/>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31"/>
          <p:cNvSpPr txBox="1">
            <a:spLocks noGrp="1"/>
          </p:cNvSpPr>
          <p:nvPr>
            <p:ph type="body" idx="1"/>
          </p:nvPr>
        </p:nvSpPr>
        <p:spPr>
          <a:xfrm>
            <a:off x="609600" y="1535113"/>
            <a:ext cx="5386917"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9" name="Google Shape;39;p31"/>
          <p:cNvSpPr txBox="1">
            <a:spLocks noGrp="1"/>
          </p:cNvSpPr>
          <p:nvPr>
            <p:ph type="body" idx="2"/>
          </p:nvPr>
        </p:nvSpPr>
        <p:spPr>
          <a:xfrm>
            <a:off x="609600" y="2174875"/>
            <a:ext cx="5386917"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0" name="Google Shape;40;p31"/>
          <p:cNvSpPr txBox="1">
            <a:spLocks noGrp="1"/>
          </p:cNvSpPr>
          <p:nvPr>
            <p:ph type="body" idx="3"/>
          </p:nvPr>
        </p:nvSpPr>
        <p:spPr>
          <a:xfrm>
            <a:off x="6193369" y="1535113"/>
            <a:ext cx="5389033"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1" name="Google Shape;41;p31"/>
          <p:cNvSpPr txBox="1">
            <a:spLocks noGrp="1"/>
          </p:cNvSpPr>
          <p:nvPr>
            <p:ph type="body" idx="4"/>
          </p:nvPr>
        </p:nvSpPr>
        <p:spPr>
          <a:xfrm>
            <a:off x="6193369" y="2174875"/>
            <a:ext cx="5389033"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2" name="Google Shape;42;p31"/>
          <p:cNvSpPr txBox="1">
            <a:spLocks noGrp="1"/>
          </p:cNvSpPr>
          <p:nvPr>
            <p:ph type="dt" idx="10"/>
          </p:nvPr>
        </p:nvSpPr>
        <p:spPr>
          <a:xfrm>
            <a:off x="609600" y="6356353"/>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31"/>
          <p:cNvSpPr txBox="1">
            <a:spLocks noGrp="1"/>
          </p:cNvSpPr>
          <p:nvPr>
            <p:ph type="ftr" idx="11"/>
          </p:nvPr>
        </p:nvSpPr>
        <p:spPr>
          <a:xfrm>
            <a:off x="4165600" y="6356353"/>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31"/>
          <p:cNvSpPr txBox="1">
            <a:spLocks noGrp="1"/>
          </p:cNvSpPr>
          <p:nvPr>
            <p:ph type="sldNum" idx="12"/>
          </p:nvPr>
        </p:nvSpPr>
        <p:spPr>
          <a:xfrm>
            <a:off x="8737600" y="6356353"/>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ar-Y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32"/>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32"/>
          <p:cNvSpPr txBox="1">
            <a:spLocks noGrp="1"/>
          </p:cNvSpPr>
          <p:nvPr>
            <p:ph type="dt" idx="10"/>
          </p:nvPr>
        </p:nvSpPr>
        <p:spPr>
          <a:xfrm>
            <a:off x="609600" y="6356353"/>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32"/>
          <p:cNvSpPr txBox="1">
            <a:spLocks noGrp="1"/>
          </p:cNvSpPr>
          <p:nvPr>
            <p:ph type="ftr" idx="11"/>
          </p:nvPr>
        </p:nvSpPr>
        <p:spPr>
          <a:xfrm>
            <a:off x="4165600" y="6356353"/>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32"/>
          <p:cNvSpPr txBox="1">
            <a:spLocks noGrp="1"/>
          </p:cNvSpPr>
          <p:nvPr>
            <p:ph type="sldNum" idx="12"/>
          </p:nvPr>
        </p:nvSpPr>
        <p:spPr>
          <a:xfrm>
            <a:off x="8737600" y="6356353"/>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ar-Y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33"/>
          <p:cNvSpPr txBox="1">
            <a:spLocks noGrp="1"/>
          </p:cNvSpPr>
          <p:nvPr>
            <p:ph type="dt" idx="10"/>
          </p:nvPr>
        </p:nvSpPr>
        <p:spPr>
          <a:xfrm>
            <a:off x="609600" y="6356353"/>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33"/>
          <p:cNvSpPr txBox="1">
            <a:spLocks noGrp="1"/>
          </p:cNvSpPr>
          <p:nvPr>
            <p:ph type="ftr" idx="11"/>
          </p:nvPr>
        </p:nvSpPr>
        <p:spPr>
          <a:xfrm>
            <a:off x="4165600" y="6356353"/>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33"/>
          <p:cNvSpPr txBox="1">
            <a:spLocks noGrp="1"/>
          </p:cNvSpPr>
          <p:nvPr>
            <p:ph type="sldNum" idx="12"/>
          </p:nvPr>
        </p:nvSpPr>
        <p:spPr>
          <a:xfrm>
            <a:off x="8737600" y="6356353"/>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ar-Y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34"/>
          <p:cNvSpPr txBox="1">
            <a:spLocks noGrp="1"/>
          </p:cNvSpPr>
          <p:nvPr>
            <p:ph type="title"/>
          </p:nvPr>
        </p:nvSpPr>
        <p:spPr>
          <a:xfrm>
            <a:off x="609602" y="273050"/>
            <a:ext cx="4011084"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34"/>
          <p:cNvSpPr txBox="1">
            <a:spLocks noGrp="1"/>
          </p:cNvSpPr>
          <p:nvPr>
            <p:ph type="body" idx="1"/>
          </p:nvPr>
        </p:nvSpPr>
        <p:spPr>
          <a:xfrm>
            <a:off x="4766733" y="273053"/>
            <a:ext cx="6815667"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7" name="Google Shape;57;p34"/>
          <p:cNvSpPr txBox="1">
            <a:spLocks noGrp="1"/>
          </p:cNvSpPr>
          <p:nvPr>
            <p:ph type="body" idx="2"/>
          </p:nvPr>
        </p:nvSpPr>
        <p:spPr>
          <a:xfrm>
            <a:off x="609602" y="1435103"/>
            <a:ext cx="4011084"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8" name="Google Shape;58;p34"/>
          <p:cNvSpPr txBox="1">
            <a:spLocks noGrp="1"/>
          </p:cNvSpPr>
          <p:nvPr>
            <p:ph type="dt" idx="10"/>
          </p:nvPr>
        </p:nvSpPr>
        <p:spPr>
          <a:xfrm>
            <a:off x="609600" y="6356353"/>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34"/>
          <p:cNvSpPr txBox="1">
            <a:spLocks noGrp="1"/>
          </p:cNvSpPr>
          <p:nvPr>
            <p:ph type="ftr" idx="11"/>
          </p:nvPr>
        </p:nvSpPr>
        <p:spPr>
          <a:xfrm>
            <a:off x="4165600" y="6356353"/>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34"/>
          <p:cNvSpPr txBox="1">
            <a:spLocks noGrp="1"/>
          </p:cNvSpPr>
          <p:nvPr>
            <p:ph type="sldNum" idx="12"/>
          </p:nvPr>
        </p:nvSpPr>
        <p:spPr>
          <a:xfrm>
            <a:off x="8737600" y="6356353"/>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ar-Y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36"/>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36"/>
          <p:cNvSpPr txBox="1">
            <a:spLocks noGrp="1"/>
          </p:cNvSpPr>
          <p:nvPr>
            <p:ph type="body" idx="1"/>
          </p:nvPr>
        </p:nvSpPr>
        <p:spPr>
          <a:xfrm rot="5400000">
            <a:off x="3833019" y="-1623215"/>
            <a:ext cx="4525963" cy="10972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1" name="Google Shape;71;p36"/>
          <p:cNvSpPr txBox="1">
            <a:spLocks noGrp="1"/>
          </p:cNvSpPr>
          <p:nvPr>
            <p:ph type="dt" idx="10"/>
          </p:nvPr>
        </p:nvSpPr>
        <p:spPr>
          <a:xfrm>
            <a:off x="609600" y="6356353"/>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36"/>
          <p:cNvSpPr txBox="1">
            <a:spLocks noGrp="1"/>
          </p:cNvSpPr>
          <p:nvPr>
            <p:ph type="ftr" idx="11"/>
          </p:nvPr>
        </p:nvSpPr>
        <p:spPr>
          <a:xfrm>
            <a:off x="4165600" y="6356353"/>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36"/>
          <p:cNvSpPr txBox="1">
            <a:spLocks noGrp="1"/>
          </p:cNvSpPr>
          <p:nvPr>
            <p:ph type="sldNum" idx="12"/>
          </p:nvPr>
        </p:nvSpPr>
        <p:spPr>
          <a:xfrm>
            <a:off x="8737600" y="6356353"/>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ar-Y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6"/>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6"/>
          <p:cNvSpPr txBox="1">
            <a:spLocks noGrp="1"/>
          </p:cNvSpPr>
          <p:nvPr>
            <p:ph type="body" idx="1"/>
          </p:nvPr>
        </p:nvSpPr>
        <p:spPr>
          <a:xfrm>
            <a:off x="609600" y="1600203"/>
            <a:ext cx="109728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26"/>
          <p:cNvSpPr txBox="1">
            <a:spLocks noGrp="1"/>
          </p:cNvSpPr>
          <p:nvPr>
            <p:ph type="dt" idx="10"/>
          </p:nvPr>
        </p:nvSpPr>
        <p:spPr>
          <a:xfrm>
            <a:off x="609600" y="6356353"/>
            <a:ext cx="28448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6"/>
          <p:cNvSpPr txBox="1">
            <a:spLocks noGrp="1"/>
          </p:cNvSpPr>
          <p:nvPr>
            <p:ph type="ftr" idx="11"/>
          </p:nvPr>
        </p:nvSpPr>
        <p:spPr>
          <a:xfrm>
            <a:off x="4165600" y="6356353"/>
            <a:ext cx="3860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6"/>
          <p:cNvSpPr txBox="1">
            <a:spLocks noGrp="1"/>
          </p:cNvSpPr>
          <p:nvPr>
            <p:ph type="sldNum" idx="12"/>
          </p:nvPr>
        </p:nvSpPr>
        <p:spPr>
          <a:xfrm>
            <a:off x="8737600" y="6356353"/>
            <a:ext cx="28448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ar-YE"/>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968829" y="2522314"/>
            <a:ext cx="10363200" cy="1470025"/>
          </a:xfrm>
          <a:prstGeom prst="rect">
            <a:avLst/>
          </a:prstGeom>
          <a:noFill/>
          <a:ln>
            <a:noFill/>
          </a:ln>
        </p:spPr>
        <p:txBody>
          <a:bodyPr spcFirstLastPara="1" wrap="square" lIns="91425" tIns="45700" rIns="91425" bIns="45700" anchor="ctr" anchorCtr="0">
            <a:noAutofit/>
          </a:bodyPr>
          <a:lstStyle/>
          <a:p>
            <a:pPr marL="0" lvl="0" indent="0" algn="ctr" rtl="1">
              <a:spcBef>
                <a:spcPts val="0"/>
              </a:spcBef>
              <a:spcAft>
                <a:spcPts val="0"/>
              </a:spcAft>
              <a:buClr>
                <a:schemeClr val="dk1"/>
              </a:buClr>
              <a:buSzPts val="2800"/>
              <a:buFont typeface="Tahoma"/>
              <a:buNone/>
            </a:pPr>
            <a:r>
              <a:rPr lang="ar-JO" sz="2800" b="1" dirty="0" smtClean="0">
                <a:latin typeface="Tahoma"/>
                <a:ea typeface="Tahoma"/>
                <a:cs typeface="Tahoma"/>
                <a:sym typeface="Tahoma"/>
              </a:rPr>
              <a:t>اللقاء الأول بين أصحاب المصلحة والجهات الحكومية لمتابعة الخطة الوطنية الرابعة ضمن مبادرة شراكة الحكومات الشفافة</a:t>
            </a:r>
            <a:br>
              <a:rPr lang="ar-JO" sz="2800" b="1" dirty="0" smtClean="0">
                <a:latin typeface="Tahoma"/>
                <a:ea typeface="Tahoma"/>
                <a:cs typeface="Tahoma"/>
                <a:sym typeface="Tahoma"/>
              </a:rPr>
            </a:br>
            <a:r>
              <a:rPr lang="ar-JO" sz="2800" b="1" dirty="0" smtClean="0">
                <a:latin typeface="Tahoma"/>
                <a:ea typeface="Tahoma"/>
                <a:cs typeface="Tahoma"/>
                <a:sym typeface="Tahoma"/>
              </a:rPr>
              <a:t>2018-2020</a:t>
            </a:r>
            <a:endParaRPr sz="2800" b="1" dirty="0">
              <a:latin typeface="Tahoma"/>
              <a:ea typeface="Tahoma"/>
              <a:cs typeface="Tahoma"/>
              <a:sym typeface="Tahoma"/>
            </a:endParaRPr>
          </a:p>
        </p:txBody>
      </p:sp>
      <p:sp>
        <p:nvSpPr>
          <p:cNvPr id="85" name="Google Shape;85;p1"/>
          <p:cNvSpPr txBox="1">
            <a:spLocks noGrp="1"/>
          </p:cNvSpPr>
          <p:nvPr>
            <p:ph type="subTitle" idx="1"/>
          </p:nvPr>
        </p:nvSpPr>
        <p:spPr>
          <a:xfrm>
            <a:off x="1894114" y="4299857"/>
            <a:ext cx="8534400" cy="947057"/>
          </a:xfrm>
          <a:prstGeom prst="rect">
            <a:avLst/>
          </a:prstGeom>
          <a:noFill/>
          <a:ln>
            <a:noFill/>
          </a:ln>
        </p:spPr>
        <p:txBody>
          <a:bodyPr spcFirstLastPara="1" wrap="square" lIns="91425" tIns="45700" rIns="91425" bIns="45700" anchor="t" anchorCtr="0">
            <a:normAutofit fontScale="77500" lnSpcReduction="20000"/>
          </a:bodyPr>
          <a:lstStyle/>
          <a:p>
            <a:pPr marL="0" lvl="0" indent="0" algn="ctr" rtl="1">
              <a:spcBef>
                <a:spcPts val="0"/>
              </a:spcBef>
              <a:spcAft>
                <a:spcPts val="0"/>
              </a:spcAft>
              <a:buClr>
                <a:schemeClr val="dk1"/>
              </a:buClr>
              <a:buSzPts val="1800"/>
              <a:buNone/>
            </a:pPr>
            <a:r>
              <a:rPr lang="ar-JO" sz="1800" b="1" dirty="0" smtClean="0">
                <a:solidFill>
                  <a:schemeClr val="dk1"/>
                </a:solidFill>
                <a:latin typeface="Tahoma"/>
                <a:ea typeface="Tahoma"/>
                <a:cs typeface="Tahoma"/>
                <a:sym typeface="Tahoma"/>
              </a:rPr>
              <a:t>الإلتزام الأول </a:t>
            </a:r>
          </a:p>
          <a:p>
            <a:pPr marL="0" lvl="0" indent="0" rtl="1">
              <a:spcBef>
                <a:spcPts val="0"/>
              </a:spcBef>
              <a:buClr>
                <a:schemeClr val="dk1"/>
              </a:buClr>
              <a:buSzPts val="1800"/>
            </a:pPr>
            <a:r>
              <a:rPr lang="ar-JO" sz="1800" b="1" dirty="0" smtClean="0">
                <a:solidFill>
                  <a:schemeClr val="dk1"/>
                </a:solidFill>
                <a:latin typeface="Tahoma"/>
                <a:ea typeface="Tahoma"/>
                <a:cs typeface="Tahoma"/>
                <a:sym typeface="Tahoma"/>
              </a:rPr>
              <a:t>تعزيز </a:t>
            </a:r>
            <a:r>
              <a:rPr lang="ar-JO" sz="1800" b="1" dirty="0">
                <a:solidFill>
                  <a:schemeClr val="dk1"/>
                </a:solidFill>
                <a:latin typeface="Tahoma"/>
                <a:ea typeface="Tahoma"/>
                <a:cs typeface="Tahoma"/>
                <a:sym typeface="Tahoma"/>
              </a:rPr>
              <a:t>التشاركية والحوار بين القطاع العام والمجتمع المدني</a:t>
            </a:r>
          </a:p>
          <a:p>
            <a:pPr marL="0" lvl="0" indent="0" algn="ctr" rtl="1">
              <a:spcBef>
                <a:spcPts val="0"/>
              </a:spcBef>
              <a:spcAft>
                <a:spcPts val="0"/>
              </a:spcAft>
              <a:buClr>
                <a:schemeClr val="dk1"/>
              </a:buClr>
              <a:buSzPts val="1800"/>
              <a:buNone/>
            </a:pPr>
            <a:endParaRPr lang="ar-JO" sz="1800" b="1" dirty="0" smtClean="0">
              <a:solidFill>
                <a:schemeClr val="dk1"/>
              </a:solidFill>
              <a:latin typeface="Tahoma"/>
              <a:ea typeface="Tahoma"/>
              <a:cs typeface="Tahoma"/>
              <a:sym typeface="Tahoma"/>
            </a:endParaRPr>
          </a:p>
          <a:p>
            <a:pPr marL="0" lvl="0" indent="0" algn="ctr" rtl="1">
              <a:spcBef>
                <a:spcPts val="0"/>
              </a:spcBef>
              <a:spcAft>
                <a:spcPts val="0"/>
              </a:spcAft>
              <a:buClr>
                <a:schemeClr val="dk1"/>
              </a:buClr>
              <a:buSzPts val="1800"/>
              <a:buNone/>
            </a:pPr>
            <a:endParaRPr lang="ar-JO" sz="1800" b="1" dirty="0">
              <a:solidFill>
                <a:schemeClr val="dk1"/>
              </a:solidFill>
              <a:latin typeface="Tahoma"/>
              <a:ea typeface="Tahoma"/>
              <a:cs typeface="Tahoma"/>
              <a:sym typeface="Tahoma"/>
            </a:endParaRPr>
          </a:p>
          <a:p>
            <a:pPr marL="0" indent="0" rtl="1">
              <a:spcBef>
                <a:spcPts val="0"/>
              </a:spcBef>
              <a:buClr>
                <a:schemeClr val="dk1"/>
              </a:buClr>
              <a:buSzPts val="1800"/>
            </a:pPr>
            <a:r>
              <a:rPr lang="ar-JO" sz="1800" b="1" dirty="0" smtClean="0">
                <a:solidFill>
                  <a:schemeClr val="dk1"/>
                </a:solidFill>
                <a:latin typeface="Tahoma"/>
                <a:ea typeface="Tahoma"/>
                <a:cs typeface="Tahoma"/>
                <a:sym typeface="Tahoma"/>
              </a:rPr>
              <a:t>30/9/2019</a:t>
            </a:r>
            <a:endParaRPr lang="en-US" sz="1800" dirty="0">
              <a:solidFill>
                <a:schemeClr val="dk1"/>
              </a:solidFill>
              <a:latin typeface="Tahoma"/>
              <a:ea typeface="Tahoma"/>
              <a:cs typeface="Tahoma"/>
              <a:sym typeface="Tahoma"/>
            </a:endParaRPr>
          </a:p>
          <a:p>
            <a:pPr marL="0" lvl="0" indent="0" algn="ctr" rtl="1">
              <a:spcBef>
                <a:spcPts val="0"/>
              </a:spcBef>
              <a:spcAft>
                <a:spcPts val="0"/>
              </a:spcAft>
              <a:buClr>
                <a:schemeClr val="dk1"/>
              </a:buClr>
              <a:buSzPts val="1800"/>
              <a:buNone/>
            </a:pPr>
            <a:endParaRPr sz="1800" dirty="0">
              <a:solidFill>
                <a:schemeClr val="dk1"/>
              </a:solidFill>
              <a:latin typeface="Tahoma"/>
              <a:ea typeface="Tahoma"/>
              <a:cs typeface="Tahoma"/>
              <a:sym typeface="Tahoma"/>
            </a:endParaRPr>
          </a:p>
        </p:txBody>
      </p:sp>
      <p:pic>
        <p:nvPicPr>
          <p:cNvPr id="86" name="Google Shape;86;p1" descr="C:\Users\mai.eleimat\Desktop\mopLogo.png"/>
          <p:cNvPicPr preferRelativeResize="0"/>
          <p:nvPr/>
        </p:nvPicPr>
        <p:blipFill rotWithShape="1">
          <a:blip r:embed="rId3">
            <a:alphaModFix/>
          </a:blip>
          <a:srcRect/>
          <a:stretch/>
        </p:blipFill>
        <p:spPr>
          <a:xfrm>
            <a:off x="4228027" y="100589"/>
            <a:ext cx="3289465" cy="1629547"/>
          </a:xfrm>
          <a:prstGeom prst="rect">
            <a:avLst/>
          </a:prstGeom>
          <a:noFill/>
          <a:ln>
            <a:noFill/>
          </a:ln>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73609" y="286066"/>
            <a:ext cx="2190308" cy="1298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0572" y="333617"/>
            <a:ext cx="2299741" cy="1163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3396" y="1933317"/>
            <a:ext cx="10972800" cy="1143000"/>
          </a:xfrm>
        </p:spPr>
        <p:txBody>
          <a:bodyPr/>
          <a:lstStyle/>
          <a:p>
            <a:r>
              <a:rPr lang="ar-JO" dirty="0" smtClean="0"/>
              <a:t>حوكمة مؤسسات المجتمع المدني </a:t>
            </a:r>
            <a:endParaRPr lang="en-US" dirty="0"/>
          </a:p>
        </p:txBody>
      </p:sp>
      <p:sp>
        <p:nvSpPr>
          <p:cNvPr id="3" name="Text Placeholder 2"/>
          <p:cNvSpPr>
            <a:spLocks noGrp="1"/>
          </p:cNvSpPr>
          <p:nvPr>
            <p:ph type="body" idx="1"/>
          </p:nvPr>
        </p:nvSpPr>
        <p:spPr>
          <a:xfrm>
            <a:off x="609600" y="3306726"/>
            <a:ext cx="10972800" cy="2819440"/>
          </a:xfrm>
        </p:spPr>
        <p:txBody>
          <a:bodyPr/>
          <a:lstStyle/>
          <a:p>
            <a:pPr algn="r" rtl="1"/>
            <a:r>
              <a:rPr lang="ar-JO" dirty="0" smtClean="0"/>
              <a:t>من خلال اللقاء الأول تم الخروج بعدد من التحديات والتوصيات التي تخص حوكمة مؤسسات المجتمع المدني ستيم وضع خطة واضحة بالتشارك مع مؤسسات المجتمع المدني للعمل على تحقيق المحور الثاني من محاور الإلتزام الأول </a:t>
            </a:r>
          </a:p>
          <a:p>
            <a:pPr algn="r" rtl="1"/>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45750" y="286067"/>
            <a:ext cx="1562986" cy="821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Google Shape;86;p1" descr="C:\Users\mai.eleimat\Desktop\mopLogo.png"/>
          <p:cNvPicPr preferRelativeResize="0"/>
          <p:nvPr/>
        </p:nvPicPr>
        <p:blipFill rotWithShape="1">
          <a:blip r:embed="rId3">
            <a:alphaModFix/>
          </a:blip>
          <a:srcRect/>
          <a:stretch/>
        </p:blipFill>
        <p:spPr>
          <a:xfrm>
            <a:off x="4268384" y="181195"/>
            <a:ext cx="2551663" cy="1106780"/>
          </a:xfrm>
          <a:prstGeom prst="rect">
            <a:avLst/>
          </a:prstGeom>
          <a:noFill/>
          <a:ln>
            <a:noFill/>
          </a:ln>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572" y="333617"/>
            <a:ext cx="2299741" cy="1163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7684108"/>
      </p:ext>
    </p:extLst>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6" name="Shape 1036"/>
        <p:cNvGrpSpPr/>
        <p:nvPr/>
      </p:nvGrpSpPr>
      <p:grpSpPr>
        <a:xfrm>
          <a:off x="0" y="0"/>
          <a:ext cx="0" cy="0"/>
          <a:chOff x="0" y="0"/>
          <a:chExt cx="0" cy="0"/>
        </a:xfrm>
      </p:grpSpPr>
      <p:sp>
        <p:nvSpPr>
          <p:cNvPr id="1037" name="Google Shape;1037;p2"/>
          <p:cNvSpPr txBox="1"/>
          <p:nvPr>
            <p:ph type="title"/>
          </p:nvPr>
        </p:nvSpPr>
        <p:spPr>
          <a:xfrm>
            <a:off x="460744" y="1933317"/>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800"/>
              <a:buNone/>
            </a:pPr>
            <a:r>
              <a:rPr lang="ar-JO"/>
              <a:t>إطلاق استراتيجية </a:t>
            </a:r>
            <a:endParaRPr/>
          </a:p>
        </p:txBody>
      </p:sp>
      <p:sp>
        <p:nvSpPr>
          <p:cNvPr id="1038" name="Google Shape;1038;p2"/>
          <p:cNvSpPr txBox="1"/>
          <p:nvPr>
            <p:ph idx="1" type="body"/>
          </p:nvPr>
        </p:nvSpPr>
        <p:spPr>
          <a:xfrm>
            <a:off x="609600" y="3147237"/>
            <a:ext cx="10972800" cy="2979000"/>
          </a:xfrm>
          <a:prstGeom prst="rect">
            <a:avLst/>
          </a:prstGeom>
          <a:noFill/>
          <a:ln>
            <a:noFill/>
          </a:ln>
        </p:spPr>
        <p:txBody>
          <a:bodyPr anchorCtr="0" anchor="t" bIns="45700" lIns="91425" spcFirstLastPara="1" rIns="91425" wrap="square" tIns="45700">
            <a:normAutofit/>
          </a:bodyPr>
          <a:lstStyle/>
          <a:p>
            <a:pPr indent="0" lvl="0" marL="457200" rtl="1" algn="just">
              <a:lnSpc>
                <a:spcPct val="100000"/>
              </a:lnSpc>
              <a:spcBef>
                <a:spcPts val="360"/>
              </a:spcBef>
              <a:spcAft>
                <a:spcPts val="0"/>
              </a:spcAft>
              <a:buNone/>
            </a:pPr>
            <a:r>
              <a:rPr lang="ar-JO"/>
              <a:t>بعد الانتهاء من تحقيق المحورين الاول والثاني سنعمل على إطلاق استراتيجية طوعية تشاركية تحدد الأولويات التنموية وأولويات وسياسات تطوير المجتمع المدني تكون منسجمة مع الأولويات والتحديات الوطنية والموارد المتاحة والممارسات الفضلى ، حيث يمكن الوصول إلى هذه الاستراتيجية من خلال تحقيق المحورين الأول والثاني. </a:t>
            </a:r>
            <a:endParaRPr/>
          </a:p>
        </p:txBody>
      </p:sp>
      <p:pic>
        <p:nvPicPr>
          <p:cNvPr id="1039" name="Google Shape;1039;p2"/>
          <p:cNvPicPr preferRelativeResize="0"/>
          <p:nvPr/>
        </p:nvPicPr>
        <p:blipFill rotWithShape="1">
          <a:blip r:embed="rId2">
            <a:alphaModFix/>
          </a:blip>
          <a:srcRect b="0" l="0" r="0" t="0"/>
          <a:stretch/>
        </p:blipFill>
        <p:spPr>
          <a:xfrm>
            <a:off x="9845750" y="286067"/>
            <a:ext cx="1562987" cy="821091"/>
          </a:xfrm>
          <a:prstGeom prst="rect">
            <a:avLst/>
          </a:prstGeom>
          <a:noFill/>
          <a:ln>
            <a:noFill/>
          </a:ln>
        </p:spPr>
      </p:pic>
      <p:pic>
        <p:nvPicPr>
          <p:cNvPr descr="C:\Users\mai.eleimat\Desktop\mopLogo.png" id="1040" name="Google Shape;1040;p2"/>
          <p:cNvPicPr preferRelativeResize="0"/>
          <p:nvPr/>
        </p:nvPicPr>
        <p:blipFill rotWithShape="1">
          <a:blip r:embed="rId3">
            <a:alphaModFix/>
          </a:blip>
          <a:srcRect b="0" l="0" r="0" t="0"/>
          <a:stretch/>
        </p:blipFill>
        <p:spPr>
          <a:xfrm>
            <a:off x="4268384" y="181195"/>
            <a:ext cx="2551663" cy="1106780"/>
          </a:xfrm>
          <a:prstGeom prst="rect">
            <a:avLst/>
          </a:prstGeom>
          <a:noFill/>
          <a:ln>
            <a:noFill/>
          </a:ln>
        </p:spPr>
      </p:pic>
      <p:pic>
        <p:nvPicPr>
          <p:cNvPr id="1041" name="Google Shape;1041;p2"/>
          <p:cNvPicPr preferRelativeResize="0"/>
          <p:nvPr/>
        </p:nvPicPr>
        <p:blipFill rotWithShape="1">
          <a:blip r:embed="rId4">
            <a:alphaModFix/>
          </a:blip>
          <a:srcRect b="0" l="0" r="0" t="0"/>
          <a:stretch/>
        </p:blipFill>
        <p:spPr>
          <a:xfrm>
            <a:off x="410572" y="333617"/>
            <a:ext cx="2299741" cy="116349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5"/>
          <p:cNvSpPr txBox="1">
            <a:spLocks noGrp="1"/>
          </p:cNvSpPr>
          <p:nvPr>
            <p:ph type="title"/>
          </p:nvPr>
        </p:nvSpPr>
        <p:spPr>
          <a:xfrm>
            <a:off x="912158" y="1171825"/>
            <a:ext cx="109728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Tahoma"/>
              <a:buNone/>
            </a:pPr>
            <a:r>
              <a:rPr lang="ar-YE" dirty="0">
                <a:solidFill>
                  <a:srgbClr val="980000"/>
                </a:solidFill>
                <a:latin typeface="Tahoma"/>
                <a:ea typeface="Tahoma"/>
                <a:cs typeface="Tahoma"/>
                <a:sym typeface="Tahoma"/>
              </a:rPr>
              <a:t>التزامات الخطة الوطنية الرابعة 2018-2020</a:t>
            </a:r>
            <a:endParaRPr dirty="0">
              <a:solidFill>
                <a:srgbClr val="980000"/>
              </a:solidFill>
              <a:latin typeface="Tahoma"/>
              <a:ea typeface="Tahoma"/>
              <a:cs typeface="Tahoma"/>
              <a:sym typeface="Tahoma"/>
            </a:endParaRPr>
          </a:p>
        </p:txBody>
      </p:sp>
      <p:sp>
        <p:nvSpPr>
          <p:cNvPr id="101" name="Google Shape;101;p5"/>
          <p:cNvSpPr txBox="1">
            <a:spLocks noGrp="1"/>
          </p:cNvSpPr>
          <p:nvPr>
            <p:ph type="body" idx="1"/>
          </p:nvPr>
        </p:nvSpPr>
        <p:spPr>
          <a:xfrm>
            <a:off x="244938" y="2450111"/>
            <a:ext cx="11702100" cy="4057800"/>
          </a:xfrm>
          <a:prstGeom prst="rect">
            <a:avLst/>
          </a:prstGeom>
          <a:noFill/>
          <a:ln>
            <a:noFill/>
          </a:ln>
        </p:spPr>
        <p:txBody>
          <a:bodyPr spcFirstLastPara="1" wrap="square" lIns="91425" tIns="45700" rIns="91425" bIns="45700" anchor="t" anchorCtr="0">
            <a:normAutofit/>
          </a:bodyPr>
          <a:lstStyle/>
          <a:p>
            <a:pPr marL="342900" lvl="0" indent="-342900" algn="r" rtl="1">
              <a:spcBef>
                <a:spcPts val="0"/>
              </a:spcBef>
              <a:spcAft>
                <a:spcPts val="0"/>
              </a:spcAft>
              <a:buClr>
                <a:schemeClr val="dk1"/>
              </a:buClr>
              <a:buSzPts val="2400"/>
              <a:buChar char="•"/>
            </a:pPr>
            <a:r>
              <a:rPr lang="ar-YE" sz="2400" u="sng" dirty="0">
                <a:latin typeface="Tahoma"/>
                <a:ea typeface="Tahoma"/>
                <a:cs typeface="Tahoma"/>
                <a:sym typeface="Tahoma"/>
              </a:rPr>
              <a:t>أولا: تعزيز التشاركية والحوار بين القطاع العام والمجتمع المدني</a:t>
            </a:r>
            <a:endParaRPr sz="2400" u="sng" dirty="0">
              <a:latin typeface="Tahoma"/>
              <a:ea typeface="Tahoma"/>
              <a:cs typeface="Tahoma"/>
              <a:sym typeface="Tahoma"/>
            </a:endParaRPr>
          </a:p>
          <a:p>
            <a:pPr marL="0" lvl="0" indent="0" algn="r" rtl="1">
              <a:spcBef>
                <a:spcPts val="480"/>
              </a:spcBef>
              <a:spcAft>
                <a:spcPts val="0"/>
              </a:spcAft>
              <a:buClr>
                <a:schemeClr val="dk1"/>
              </a:buClr>
              <a:buSzPts val="2400"/>
              <a:buNone/>
            </a:pPr>
            <a:endParaRPr sz="2400" dirty="0">
              <a:latin typeface="Tahoma"/>
              <a:ea typeface="Tahoma"/>
              <a:cs typeface="Tahoma"/>
              <a:sym typeface="Tahoma"/>
            </a:endParaRPr>
          </a:p>
          <a:p>
            <a:pPr marL="342900" lvl="0" indent="-342900" algn="r" rtl="1">
              <a:spcBef>
                <a:spcPts val="480"/>
              </a:spcBef>
              <a:spcAft>
                <a:spcPts val="0"/>
              </a:spcAft>
              <a:buClr>
                <a:schemeClr val="dk1"/>
              </a:buClr>
              <a:buSzPts val="2400"/>
              <a:buChar char="•"/>
            </a:pPr>
            <a:r>
              <a:rPr lang="ar-YE" sz="2400" dirty="0">
                <a:latin typeface="Tahoma"/>
                <a:ea typeface="Tahoma"/>
                <a:cs typeface="Tahoma"/>
                <a:sym typeface="Tahoma"/>
              </a:rPr>
              <a:t>ثانياً: تطوير وتعزيز تطبيق سياسة البيانات الحكومية المفتوحة</a:t>
            </a:r>
            <a:endParaRPr sz="2400" dirty="0">
              <a:latin typeface="Tahoma"/>
              <a:ea typeface="Tahoma"/>
              <a:cs typeface="Tahoma"/>
              <a:sym typeface="Tahoma"/>
            </a:endParaRPr>
          </a:p>
          <a:p>
            <a:pPr marL="0" lvl="0" indent="0" algn="r" rtl="1">
              <a:spcBef>
                <a:spcPts val="480"/>
              </a:spcBef>
              <a:spcAft>
                <a:spcPts val="0"/>
              </a:spcAft>
              <a:buClr>
                <a:schemeClr val="dk1"/>
              </a:buClr>
              <a:buSzPts val="2400"/>
              <a:buNone/>
            </a:pPr>
            <a:endParaRPr sz="2400" dirty="0">
              <a:latin typeface="Tahoma"/>
              <a:ea typeface="Tahoma"/>
              <a:cs typeface="Tahoma"/>
              <a:sym typeface="Tahoma"/>
            </a:endParaRPr>
          </a:p>
          <a:p>
            <a:pPr marL="342900" lvl="0" indent="-342900" algn="r" rtl="1">
              <a:spcBef>
                <a:spcPts val="480"/>
              </a:spcBef>
              <a:spcAft>
                <a:spcPts val="0"/>
              </a:spcAft>
              <a:buClr>
                <a:schemeClr val="dk1"/>
              </a:buClr>
              <a:buSzPts val="2400"/>
              <a:buChar char="•"/>
            </a:pPr>
            <a:r>
              <a:rPr lang="ar-YE" sz="2400" dirty="0">
                <a:latin typeface="Tahoma"/>
                <a:ea typeface="Tahoma"/>
                <a:cs typeface="Tahoma"/>
                <a:sym typeface="Tahoma"/>
              </a:rPr>
              <a:t>ثالثاً: تعزيز الحوار الوطني للوصول إلى حزمة الإصلاح السياسي</a:t>
            </a:r>
            <a:endParaRPr sz="2400" dirty="0">
              <a:latin typeface="Tahoma"/>
              <a:ea typeface="Tahoma"/>
              <a:cs typeface="Tahoma"/>
              <a:sym typeface="Tahoma"/>
            </a:endParaRPr>
          </a:p>
          <a:p>
            <a:pPr marL="0" lvl="0" indent="0" algn="r" rtl="1">
              <a:spcBef>
                <a:spcPts val="480"/>
              </a:spcBef>
              <a:spcAft>
                <a:spcPts val="0"/>
              </a:spcAft>
              <a:buClr>
                <a:schemeClr val="dk1"/>
              </a:buClr>
              <a:buSzPts val="2400"/>
              <a:buNone/>
            </a:pPr>
            <a:endParaRPr sz="2400" dirty="0">
              <a:latin typeface="Tahoma"/>
              <a:ea typeface="Tahoma"/>
              <a:cs typeface="Tahoma"/>
              <a:sym typeface="Tahoma"/>
            </a:endParaRPr>
          </a:p>
          <a:p>
            <a:pPr marL="342900" lvl="0" indent="-342900" algn="r" rtl="1">
              <a:spcBef>
                <a:spcPts val="480"/>
              </a:spcBef>
              <a:spcAft>
                <a:spcPts val="0"/>
              </a:spcAft>
              <a:buClr>
                <a:schemeClr val="dk1"/>
              </a:buClr>
              <a:buSzPts val="2400"/>
              <a:buChar char="•"/>
            </a:pPr>
            <a:r>
              <a:rPr lang="ar-YE" sz="2400" dirty="0">
                <a:latin typeface="Tahoma"/>
                <a:ea typeface="Tahoma"/>
                <a:cs typeface="Tahoma"/>
                <a:sym typeface="Tahoma"/>
              </a:rPr>
              <a:t>رابعاً: توحيد وتطوير آليات استقبال الشكاوى المتعلقة بانتهاكات حقوق الإنسان</a:t>
            </a:r>
            <a:endParaRPr sz="2400" dirty="0">
              <a:latin typeface="Tahoma"/>
              <a:ea typeface="Tahoma"/>
              <a:cs typeface="Tahoma"/>
              <a:sym typeface="Tahoma"/>
            </a:endParaRPr>
          </a:p>
          <a:p>
            <a:pPr marL="0" lvl="0" indent="0" algn="r" rtl="1">
              <a:spcBef>
                <a:spcPts val="480"/>
              </a:spcBef>
              <a:spcAft>
                <a:spcPts val="0"/>
              </a:spcAft>
              <a:buClr>
                <a:schemeClr val="dk1"/>
              </a:buClr>
              <a:buSzPts val="2400"/>
              <a:buNone/>
            </a:pPr>
            <a:endParaRPr sz="2400" dirty="0">
              <a:latin typeface="Tahoma"/>
              <a:ea typeface="Tahoma"/>
              <a:cs typeface="Tahoma"/>
              <a:sym typeface="Tahoma"/>
            </a:endParaRPr>
          </a:p>
          <a:p>
            <a:pPr marL="342900" lvl="0" indent="-342900" algn="r" rtl="1">
              <a:spcBef>
                <a:spcPts val="480"/>
              </a:spcBef>
              <a:spcAft>
                <a:spcPts val="0"/>
              </a:spcAft>
              <a:buClr>
                <a:schemeClr val="dk1"/>
              </a:buClr>
              <a:buSzPts val="2400"/>
              <a:buChar char="•"/>
            </a:pPr>
            <a:r>
              <a:rPr lang="ar-YE" sz="2400" dirty="0">
                <a:latin typeface="Tahoma"/>
                <a:ea typeface="Tahoma"/>
                <a:cs typeface="Tahoma"/>
                <a:sym typeface="Tahoma"/>
              </a:rPr>
              <a:t>خامساً: مأسسة إجراءات إنفاذ قانون ضمان حق الحصول على المعلومات</a:t>
            </a:r>
            <a:endParaRPr sz="2400" dirty="0">
              <a:latin typeface="Tahoma"/>
              <a:ea typeface="Tahoma"/>
              <a:cs typeface="Tahoma"/>
              <a:sym typeface="Tahoma"/>
            </a:endParaRPr>
          </a:p>
          <a:p>
            <a:pPr marL="342900" lvl="0" indent="-190500" algn="r" rtl="1">
              <a:spcBef>
                <a:spcPts val="480"/>
              </a:spcBef>
              <a:spcAft>
                <a:spcPts val="0"/>
              </a:spcAft>
              <a:buClr>
                <a:schemeClr val="dk1"/>
              </a:buClr>
              <a:buSzPts val="2400"/>
              <a:buNone/>
            </a:pPr>
            <a:endParaRPr sz="2400" dirty="0">
              <a:latin typeface="Tahoma"/>
              <a:ea typeface="Tahoma"/>
              <a:cs typeface="Tahoma"/>
              <a:sym typeface="Tahoma"/>
            </a:endParaRPr>
          </a:p>
        </p:txBody>
      </p:sp>
      <p:pic>
        <p:nvPicPr>
          <p:cNvPr id="5" name="Google Shape;86;p1" descr="C:\Users\mai.eleimat\Desktop\mopLogo.png"/>
          <p:cNvPicPr preferRelativeResize="0"/>
          <p:nvPr/>
        </p:nvPicPr>
        <p:blipFill rotWithShape="1">
          <a:blip r:embed="rId3">
            <a:alphaModFix/>
          </a:blip>
          <a:srcRect/>
          <a:stretch/>
        </p:blipFill>
        <p:spPr>
          <a:xfrm>
            <a:off x="4459769" y="181195"/>
            <a:ext cx="2551663" cy="1345286"/>
          </a:xfrm>
          <a:prstGeom prst="rect">
            <a:avLst/>
          </a:prstGeom>
          <a:noFill/>
          <a:ln>
            <a:noFill/>
          </a:ln>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1605" y="181195"/>
            <a:ext cx="2343936" cy="1273878"/>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73609" y="181195"/>
            <a:ext cx="2190308" cy="1298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0572" y="333617"/>
            <a:ext cx="2299741" cy="1163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50065"/>
            <a:ext cx="10972800" cy="1073888"/>
          </a:xfrm>
        </p:spPr>
        <p:txBody>
          <a:bodyPr>
            <a:normAutofit fontScale="90000"/>
          </a:bodyPr>
          <a:lstStyle/>
          <a:p>
            <a:r>
              <a:rPr lang="ar-JO" dirty="0"/>
              <a:t>تعزيز التشاركية والحوار بين </a:t>
            </a:r>
            <a:r>
              <a:rPr lang="ar-JO" dirty="0" smtClean="0"/>
              <a:t/>
            </a:r>
            <a:br>
              <a:rPr lang="ar-JO" dirty="0" smtClean="0"/>
            </a:br>
            <a:r>
              <a:rPr lang="ar-JO" dirty="0" smtClean="0"/>
              <a:t>القطاع </a:t>
            </a:r>
            <a:r>
              <a:rPr lang="ar-JO" dirty="0"/>
              <a:t>العام والمجتمع المدني</a:t>
            </a:r>
            <a:br>
              <a:rPr lang="ar-JO" dirty="0"/>
            </a:br>
            <a:endParaRPr lang="en-US" dirty="0"/>
          </a:p>
        </p:txBody>
      </p:sp>
      <p:sp>
        <p:nvSpPr>
          <p:cNvPr id="3" name="Text Placeholder 2"/>
          <p:cNvSpPr>
            <a:spLocks noGrp="1"/>
          </p:cNvSpPr>
          <p:nvPr>
            <p:ph type="body" idx="1"/>
          </p:nvPr>
        </p:nvSpPr>
        <p:spPr>
          <a:xfrm>
            <a:off x="818708" y="2934586"/>
            <a:ext cx="9803218" cy="3583172"/>
          </a:xfrm>
        </p:spPr>
        <p:txBody>
          <a:bodyPr/>
          <a:lstStyle/>
          <a:p>
            <a:pPr marL="114300" indent="0" algn="r" rtl="1">
              <a:buNone/>
            </a:pPr>
            <a:r>
              <a:rPr lang="ar-JO" dirty="0" smtClean="0"/>
              <a:t>الجهات المسؤولة عن التنفيذ :</a:t>
            </a:r>
          </a:p>
          <a:p>
            <a:pPr marL="114300" indent="0" algn="r" rtl="1">
              <a:buNone/>
            </a:pPr>
            <a:endParaRPr lang="ar-JO" dirty="0" smtClean="0"/>
          </a:p>
          <a:p>
            <a:pPr algn="r" rtl="1"/>
            <a:r>
              <a:rPr lang="ar-JO" dirty="0" smtClean="0"/>
              <a:t>سجل الجمعيات – وزارة التنمية الإجتماعية.</a:t>
            </a:r>
          </a:p>
          <a:p>
            <a:pPr algn="r" rtl="1"/>
            <a:r>
              <a:rPr lang="ar-JO" dirty="0" smtClean="0"/>
              <a:t>دائرة مراقبة الشركات – وزارة لصناعة والتجارة والتموين.</a:t>
            </a:r>
          </a:p>
          <a:p>
            <a:pPr algn="r" rtl="1"/>
            <a:r>
              <a:rPr lang="ar-JO" dirty="0" smtClean="0"/>
              <a:t>وزارة التخطيط والتعاون الدولي.</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1605" y="181195"/>
            <a:ext cx="2343936" cy="1273878"/>
          </a:xfrm>
          <a:prstGeom prst="rect">
            <a:avLst/>
          </a:prstGeom>
        </p:spPr>
      </p:pic>
      <p:pic>
        <p:nvPicPr>
          <p:cNvPr id="5" name="Google Shape;86;p1" descr="C:\Users\mai.eleimat\Desktop\mopLogo.png"/>
          <p:cNvPicPr preferRelativeResize="0"/>
          <p:nvPr/>
        </p:nvPicPr>
        <p:blipFill rotWithShape="1">
          <a:blip r:embed="rId3">
            <a:alphaModFix/>
          </a:blip>
          <a:srcRect/>
          <a:stretch/>
        </p:blipFill>
        <p:spPr>
          <a:xfrm>
            <a:off x="4491667" y="65593"/>
            <a:ext cx="2551663" cy="1345286"/>
          </a:xfrm>
          <a:prstGeom prst="rect">
            <a:avLst/>
          </a:prstGeom>
          <a:noFill/>
          <a:ln>
            <a:noFill/>
          </a:ln>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73609" y="286066"/>
            <a:ext cx="2190308" cy="1298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0572" y="333617"/>
            <a:ext cx="2299741" cy="1163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7143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g6156ddfb52_2_1"/>
          <p:cNvSpPr txBox="1">
            <a:spLocks noGrp="1"/>
          </p:cNvSpPr>
          <p:nvPr>
            <p:ph type="title"/>
          </p:nvPr>
        </p:nvSpPr>
        <p:spPr>
          <a:xfrm>
            <a:off x="606056" y="1326013"/>
            <a:ext cx="10972800" cy="630377"/>
          </a:xfrm>
        </p:spPr>
        <p:txBody>
          <a:bodyPr>
            <a:normAutofit fontScale="90000"/>
          </a:bodyPr>
          <a:lstStyle/>
          <a:p>
            <a:pPr algn="r"/>
            <a:r>
              <a:rPr lang="en-US" dirty="0" smtClean="0"/>
              <a:t/>
            </a:r>
            <a:br>
              <a:rPr lang="en-US" dirty="0" smtClean="0"/>
            </a:br>
            <a:r>
              <a:rPr lang="ar-JO" dirty="0" smtClean="0"/>
              <a:t>الجهات </a:t>
            </a:r>
            <a:r>
              <a:rPr lang="ar-JO" dirty="0"/>
              <a:t>الأخرى المشاركة في </a:t>
            </a:r>
            <a:r>
              <a:rPr lang="ar-JO" dirty="0" smtClean="0"/>
              <a:t>التنفيذ:</a:t>
            </a:r>
            <a:r>
              <a:rPr lang="en-US" dirty="0" smtClean="0"/>
              <a:t> </a:t>
            </a:r>
            <a:r>
              <a:rPr lang="en-US" dirty="0"/>
              <a:t/>
            </a:r>
            <a:br>
              <a:rPr lang="en-US" dirty="0"/>
            </a:br>
            <a:endParaRPr lang="ar-YE" dirty="0">
              <a:sym typeface="Tahoma"/>
            </a:endParaRPr>
          </a:p>
        </p:txBody>
      </p:sp>
      <p:sp>
        <p:nvSpPr>
          <p:cNvPr id="4" name="Text Placeholder 3"/>
          <p:cNvSpPr>
            <a:spLocks noGrp="1"/>
          </p:cNvSpPr>
          <p:nvPr>
            <p:ph type="body" idx="1"/>
          </p:nvPr>
        </p:nvSpPr>
        <p:spPr>
          <a:xfrm>
            <a:off x="609600" y="1956391"/>
            <a:ext cx="10972800" cy="4423144"/>
          </a:xfrm>
        </p:spPr>
        <p:txBody>
          <a:bodyPr numCol="2" anchor="ctr" anchorCtr="1">
            <a:normAutofit fontScale="70000" lnSpcReduction="20000"/>
          </a:bodyPr>
          <a:lstStyle/>
          <a:p>
            <a:pPr lvl="0" algn="r" rtl="1"/>
            <a:r>
              <a:rPr lang="ar-SA" b="1" dirty="0"/>
              <a:t>إتحاد الجمعيات البيئية -إتحاد نوعي</a:t>
            </a:r>
            <a:endParaRPr lang="en-US" dirty="0"/>
          </a:p>
          <a:p>
            <a:pPr lvl="0" algn="r" rtl="1"/>
            <a:r>
              <a:rPr lang="ar-SA" b="1" dirty="0"/>
              <a:t>جمعية رؤى نسائية في الرمثا</a:t>
            </a:r>
            <a:endParaRPr lang="en-US" dirty="0"/>
          </a:p>
          <a:p>
            <a:pPr lvl="0" algn="r" rtl="1"/>
            <a:r>
              <a:rPr lang="ar-SA" b="1" dirty="0"/>
              <a:t>النسائية</a:t>
            </a:r>
            <a:r>
              <a:rPr lang="en-US" b="1" dirty="0"/>
              <a:t> </a:t>
            </a:r>
            <a:r>
              <a:rPr lang="ar-SA" b="1" dirty="0"/>
              <a:t>جمعية ريناس التعاونية </a:t>
            </a:r>
            <a:endParaRPr lang="en-US" dirty="0"/>
          </a:p>
          <a:p>
            <a:pPr lvl="0" algn="r" rtl="1"/>
            <a:r>
              <a:rPr lang="ar-SA" b="1" dirty="0"/>
              <a:t>الجمعية الاردنية لريادة الاعمال</a:t>
            </a:r>
            <a:endParaRPr lang="en-US" dirty="0"/>
          </a:p>
          <a:p>
            <a:pPr lvl="0" algn="r" rtl="1"/>
            <a:r>
              <a:rPr lang="ar-SA" b="1" dirty="0"/>
              <a:t>جمعية الشمعة الخيرية لرعاية الاسرة</a:t>
            </a:r>
            <a:endParaRPr lang="en-US" dirty="0"/>
          </a:p>
          <a:p>
            <a:pPr lvl="0" algn="r" rtl="1"/>
            <a:r>
              <a:rPr lang="ar-SA" b="1" dirty="0"/>
              <a:t>جمعية بيت الانسانية لتنمية المجتمع المحلي</a:t>
            </a:r>
            <a:endParaRPr lang="en-US" dirty="0"/>
          </a:p>
          <a:p>
            <a:pPr lvl="0" algn="r" rtl="1"/>
            <a:r>
              <a:rPr lang="ar-SA" b="1" dirty="0"/>
              <a:t>جمعية مستقبل ابنائنا الثقافيه</a:t>
            </a:r>
            <a:endParaRPr lang="en-US" dirty="0"/>
          </a:p>
          <a:p>
            <a:pPr lvl="0" algn="r" rtl="1"/>
            <a:r>
              <a:rPr lang="ar-SA" b="1" dirty="0"/>
              <a:t>جمعية الارض الطيبة الخيرية</a:t>
            </a:r>
            <a:endParaRPr lang="en-US" dirty="0"/>
          </a:p>
          <a:p>
            <a:pPr lvl="0" algn="r" rtl="1"/>
            <a:r>
              <a:rPr lang="ar-SA" b="1" dirty="0"/>
              <a:t>جمعية المستقبل لحماية البيئة و التنمية المستدامة</a:t>
            </a:r>
            <a:endParaRPr lang="en-US" dirty="0"/>
          </a:p>
          <a:p>
            <a:pPr lvl="0" algn="r" rtl="1"/>
            <a:r>
              <a:rPr lang="ar-SA" b="1" dirty="0"/>
              <a:t>جمعية الابداع والتطوير الخيرية</a:t>
            </a:r>
            <a:endParaRPr lang="en-US" dirty="0"/>
          </a:p>
          <a:p>
            <a:pPr lvl="0" algn="r" rtl="1"/>
            <a:r>
              <a:rPr lang="ar-SA" b="1" dirty="0"/>
              <a:t>جمعية ابوعلندا للتنمية الاجتماعية</a:t>
            </a:r>
            <a:endParaRPr lang="en-US" dirty="0"/>
          </a:p>
          <a:p>
            <a:pPr lvl="0" algn="r" rtl="1"/>
            <a:r>
              <a:rPr lang="ar-SA" b="1" dirty="0"/>
              <a:t>جمعية قدرات للتنمية المجتمعية</a:t>
            </a:r>
            <a:endParaRPr lang="en-US" dirty="0"/>
          </a:p>
          <a:p>
            <a:pPr lvl="0" algn="r" rtl="1"/>
            <a:r>
              <a:rPr lang="ar-SA" b="1" dirty="0"/>
              <a:t>جمعية التطوير المجتمعي</a:t>
            </a:r>
            <a:endParaRPr lang="en-US" dirty="0"/>
          </a:p>
          <a:p>
            <a:pPr lvl="0" algn="r" rtl="1"/>
            <a:r>
              <a:rPr lang="ar-SA" b="1" dirty="0"/>
              <a:t>مؤسسة آفاق الأردن للتنمية والتدريب </a:t>
            </a:r>
            <a:endParaRPr lang="en-US" dirty="0"/>
          </a:p>
          <a:p>
            <a:pPr lvl="0" algn="r" rtl="1"/>
            <a:r>
              <a:rPr lang="ar-SA" b="1" dirty="0"/>
              <a:t>مؤسسة نماء للتنمية وبناء القدرات </a:t>
            </a:r>
            <a:endParaRPr lang="en-US" dirty="0"/>
          </a:p>
          <a:p>
            <a:pPr lvl="0" algn="r" rtl="1"/>
            <a:r>
              <a:rPr lang="ar-SA" b="1" dirty="0"/>
              <a:t>منتدى أجيال للفكر والثقافة </a:t>
            </a:r>
            <a:endParaRPr lang="en-US" dirty="0"/>
          </a:p>
          <a:p>
            <a:pPr lvl="0" algn="r" rtl="1"/>
            <a:r>
              <a:rPr lang="ar-SA" b="1" dirty="0"/>
              <a:t>مؤسسة تعايش للتدريب والتنمية البشرية </a:t>
            </a:r>
            <a:endParaRPr lang="en-US" dirty="0"/>
          </a:p>
          <a:p>
            <a:pPr lvl="0" algn="r" rtl="1"/>
            <a:r>
              <a:rPr lang="ar-SA" b="1" dirty="0"/>
              <a:t>أرض البشر للتنمية البشرية والتدريب </a:t>
            </a:r>
            <a:endParaRPr lang="en-US" dirty="0"/>
          </a:p>
          <a:p>
            <a:pPr lvl="0" algn="r" rtl="1"/>
            <a:r>
              <a:rPr lang="ar-SA" b="1" dirty="0"/>
              <a:t>نحن نشارك لتنمية المجتمع المدني </a:t>
            </a:r>
            <a:endParaRPr lang="en-US" dirty="0"/>
          </a:p>
          <a:p>
            <a:pPr lvl="0" algn="r" rtl="1"/>
            <a:r>
              <a:rPr lang="ar-SA" b="1" dirty="0"/>
              <a:t>مركز قلعة الكرك للاستشارات والتدريب </a:t>
            </a:r>
            <a:endParaRPr lang="en-US" dirty="0"/>
          </a:p>
          <a:p>
            <a:pPr lvl="0" algn="r" rtl="1"/>
            <a:r>
              <a:rPr lang="ar-SA" b="1" dirty="0"/>
              <a:t>مركز تدعيم لتنمية المجتمع المحلي </a:t>
            </a:r>
            <a:endParaRPr lang="en-US" dirty="0"/>
          </a:p>
          <a:p>
            <a:pPr lvl="0" algn="r" rtl="1"/>
            <a:r>
              <a:rPr lang="ar-SA" b="1" dirty="0"/>
              <a:t>مركز شباب الغد لتنمية المجتمع المدني </a:t>
            </a:r>
            <a:endParaRPr lang="en-US" dirty="0"/>
          </a:p>
          <a:p>
            <a:pPr lvl="0" algn="r" rtl="1"/>
            <a:r>
              <a:rPr lang="ar-SA" b="1" dirty="0"/>
              <a:t>مركز نحن ننهض –ريادولوجي للتنمية المستدامة </a:t>
            </a:r>
            <a:endParaRPr lang="en-US" dirty="0"/>
          </a:p>
          <a:p>
            <a:pPr lvl="0" algn="r" rtl="1"/>
            <a:r>
              <a:rPr lang="ar-SA" b="1" dirty="0"/>
              <a:t>مركز الشفافية الأردني </a:t>
            </a:r>
            <a:endParaRPr lang="en-US" dirty="0"/>
          </a:p>
          <a:p>
            <a:pPr lvl="0" algn="r" rtl="1"/>
            <a:r>
              <a:rPr lang="ar-SA" b="1" dirty="0"/>
              <a:t>مركز الحياة – راصد </a:t>
            </a:r>
            <a:endParaRPr lang="en-US" dirty="0"/>
          </a:p>
          <a:p>
            <a:pPr algn="r" rtl="1"/>
            <a:r>
              <a:rPr lang="ar-SA" b="1" dirty="0"/>
              <a:t>رشيد الشفافية الدولية الاردن </a:t>
            </a:r>
            <a:endParaRPr lang="en-US" dirty="0"/>
          </a:p>
        </p:txBody>
      </p:sp>
      <p:pic>
        <p:nvPicPr>
          <p:cNvPr id="6" name="Google Shape;86;p1" descr="C:\Users\mai.eleimat\Desktop\mopLogo.png"/>
          <p:cNvPicPr preferRelativeResize="0"/>
          <p:nvPr/>
        </p:nvPicPr>
        <p:blipFill rotWithShape="1">
          <a:blip r:embed="rId3">
            <a:alphaModFix/>
          </a:blip>
          <a:srcRect/>
          <a:stretch/>
        </p:blipFill>
        <p:spPr>
          <a:xfrm>
            <a:off x="5242355" y="77147"/>
            <a:ext cx="1876163" cy="958240"/>
          </a:xfrm>
          <a:prstGeom prst="rect">
            <a:avLst/>
          </a:prstGeom>
          <a:noFill/>
          <a:ln>
            <a:noFill/>
          </a:ln>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9855" y="123554"/>
            <a:ext cx="1723427" cy="936645"/>
          </a:xfrm>
          <a:prstGeom prst="rect">
            <a:avLst/>
          </a:prstGeom>
        </p:spPr>
      </p:pic>
      <p:pic>
        <p:nvPicPr>
          <p:cNvPr id="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86260" y="118220"/>
            <a:ext cx="1892596" cy="947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0573" y="333618"/>
            <a:ext cx="2215670" cy="857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29" name="Shape 1029"/>
        <p:cNvGrpSpPr/>
        <p:nvPr/>
      </p:nvGrpSpPr>
      <p:grpSpPr>
        <a:xfrm>
          <a:off x="0" y="0"/>
          <a:ext cx="0" cy="0"/>
          <a:chOff x="0" y="0"/>
          <a:chExt cx="0" cy="0"/>
        </a:xfrm>
      </p:grpSpPr>
      <p:sp>
        <p:nvSpPr>
          <p:cNvPr id="1030" name="Google Shape;1030;p1"/>
          <p:cNvSpPr txBox="1"/>
          <p:nvPr>
            <p:ph type="title"/>
          </p:nvPr>
        </p:nvSpPr>
        <p:spPr>
          <a:xfrm>
            <a:off x="598968" y="1060199"/>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SzPts val="1800"/>
              <a:buNone/>
            </a:pPr>
            <a:r>
              <a:rPr lang="ar-JO"/>
              <a:t>ما هو إلتزامنا</a:t>
            </a:r>
            <a:endParaRPr/>
          </a:p>
        </p:txBody>
      </p:sp>
      <p:sp>
        <p:nvSpPr>
          <p:cNvPr id="1031" name="Google Shape;1031;p1"/>
          <p:cNvSpPr txBox="1"/>
          <p:nvPr>
            <p:ph idx="1" type="body"/>
          </p:nvPr>
        </p:nvSpPr>
        <p:spPr>
          <a:xfrm>
            <a:off x="350874" y="2222205"/>
            <a:ext cx="11231400" cy="3903900"/>
          </a:xfrm>
          <a:prstGeom prst="rect">
            <a:avLst/>
          </a:prstGeom>
          <a:noFill/>
          <a:ln>
            <a:noFill/>
          </a:ln>
        </p:spPr>
        <p:txBody>
          <a:bodyPr anchorCtr="0" anchor="t" bIns="45700" lIns="91425" spcFirstLastPara="1" rIns="91425" wrap="square" tIns="45700">
            <a:normAutofit/>
          </a:bodyPr>
          <a:lstStyle/>
          <a:p>
            <a:pPr indent="0" lvl="0" marL="114300" rtl="1" algn="r">
              <a:lnSpc>
                <a:spcPct val="100000"/>
              </a:lnSpc>
              <a:spcBef>
                <a:spcPts val="360"/>
              </a:spcBef>
              <a:spcAft>
                <a:spcPts val="0"/>
              </a:spcAft>
              <a:buSzPts val="1800"/>
              <a:buNone/>
            </a:pPr>
            <a:r>
              <a:rPr lang="ar-JO" sz="2960"/>
              <a:t>يسعى هذا الإلتزام إلى خلق حوار بين الحكومة ممثلة بسجل الجمعيات / وزارة التنمية الاجتماعية ودائرة مراقبة الشركات  /وزارة الصناعة والتجارة والتموين ومؤسسات المجتمع المدني متمثلا بالجمعيات ، والشركات غير الربحية ، والجمعيات الخيرية ، حول آليات الموافقة على حصول هذه المؤسسات على التمويل الاجنبي ، ومعايير الحوكمة فيها ، والسياسات التي تحكم عمل هذه المؤسسات والشراكة الحقيقية معها . </a:t>
            </a:r>
            <a:endParaRPr/>
          </a:p>
          <a:p>
            <a:pPr indent="0" lvl="0" marL="114300" rtl="1" algn="r">
              <a:lnSpc>
                <a:spcPct val="100000"/>
              </a:lnSpc>
              <a:spcBef>
                <a:spcPts val="360"/>
              </a:spcBef>
              <a:spcAft>
                <a:spcPts val="0"/>
              </a:spcAft>
              <a:buSzPts val="1800"/>
              <a:buNone/>
            </a:pPr>
            <a:r>
              <a:rPr lang="ar-JO" sz="2960"/>
              <a:t>وبالوصول الى رؤوية مشتركة بين الحكومة ومؤسسات المجتمع المدني فيما يخص السياسات التي تحكم عمل تلك المؤسسات سيساهم في التحول الديمقراطي والشراكة الحقيقة بينها . </a:t>
            </a:r>
            <a:endParaRPr/>
          </a:p>
          <a:p>
            <a:pPr indent="0" lvl="0" marL="114300" rtl="1" algn="r">
              <a:lnSpc>
                <a:spcPct val="100000"/>
              </a:lnSpc>
              <a:spcBef>
                <a:spcPts val="360"/>
              </a:spcBef>
              <a:spcAft>
                <a:spcPts val="0"/>
              </a:spcAft>
              <a:buSzPts val="1800"/>
              <a:buNone/>
            </a:pPr>
            <a:r>
              <a:rPr lang="ar-JO" sz="2960"/>
              <a:t>كما أن هذا الإلتزام يرتبط مع معيار المشاركة الشعبية ، حيث يوجب المشاركة بين المؤسسات الحكومية وغير الحكومية في مراحل تنفيذه . </a:t>
            </a:r>
            <a:endParaRPr sz="2960"/>
          </a:p>
        </p:txBody>
      </p:sp>
      <p:pic>
        <p:nvPicPr>
          <p:cNvPr descr="C:\Users\mai.eleimat\Desktop\mopLogo.png" id="1032" name="Google Shape;1032;p1"/>
          <p:cNvPicPr preferRelativeResize="0"/>
          <p:nvPr/>
        </p:nvPicPr>
        <p:blipFill rotWithShape="1">
          <a:blip r:embed="rId3">
            <a:alphaModFix/>
          </a:blip>
          <a:srcRect b="0" l="0" r="0" t="0"/>
          <a:stretch/>
        </p:blipFill>
        <p:spPr>
          <a:xfrm>
            <a:off x="4997805" y="123554"/>
            <a:ext cx="1876163" cy="958240"/>
          </a:xfrm>
          <a:prstGeom prst="rect">
            <a:avLst/>
          </a:prstGeom>
          <a:noFill/>
          <a:ln>
            <a:noFill/>
          </a:ln>
        </p:spPr>
      </p:pic>
      <p:pic>
        <p:nvPicPr>
          <p:cNvPr id="1033" name="Google Shape;1033;p1"/>
          <p:cNvPicPr preferRelativeResize="0"/>
          <p:nvPr/>
        </p:nvPicPr>
        <p:blipFill rotWithShape="1">
          <a:blip r:embed="rId4">
            <a:alphaModFix/>
          </a:blip>
          <a:srcRect b="0" l="0" r="0" t="0"/>
          <a:stretch/>
        </p:blipFill>
        <p:spPr>
          <a:xfrm>
            <a:off x="489855" y="123554"/>
            <a:ext cx="1723427" cy="936645"/>
          </a:xfrm>
          <a:prstGeom prst="rect">
            <a:avLst/>
          </a:prstGeom>
          <a:noFill/>
          <a:ln>
            <a:noFill/>
          </a:ln>
        </p:spPr>
      </p:pic>
      <p:pic>
        <p:nvPicPr>
          <p:cNvPr id="1034" name="Google Shape;1034;p1"/>
          <p:cNvPicPr preferRelativeResize="0"/>
          <p:nvPr/>
        </p:nvPicPr>
        <p:blipFill rotWithShape="1">
          <a:blip r:embed="rId5">
            <a:alphaModFix/>
          </a:blip>
          <a:srcRect b="0" l="0" r="0" t="0"/>
          <a:stretch/>
        </p:blipFill>
        <p:spPr>
          <a:xfrm>
            <a:off x="9845750" y="286067"/>
            <a:ext cx="1562987" cy="821091"/>
          </a:xfrm>
          <a:prstGeom prst="rect">
            <a:avLst/>
          </a:prstGeom>
          <a:noFill/>
          <a:ln>
            <a:noFill/>
          </a:ln>
        </p:spPr>
      </p:pic>
      <p:pic>
        <p:nvPicPr>
          <p:cNvPr id="1035" name="Google Shape;1035;p1"/>
          <p:cNvPicPr preferRelativeResize="0"/>
          <p:nvPr/>
        </p:nvPicPr>
        <p:blipFill rotWithShape="1">
          <a:blip r:embed="rId6">
            <a:alphaModFix/>
          </a:blip>
          <a:srcRect b="0" l="0" r="0" t="0"/>
          <a:stretch/>
        </p:blipFill>
        <p:spPr>
          <a:xfrm>
            <a:off x="410572" y="333617"/>
            <a:ext cx="2299741" cy="116349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5805" y="1529279"/>
            <a:ext cx="10972800" cy="1143000"/>
          </a:xfrm>
        </p:spPr>
        <p:txBody>
          <a:bodyPr/>
          <a:lstStyle/>
          <a:p>
            <a:r>
              <a:rPr lang="ar-JO" dirty="0" smtClean="0"/>
              <a:t>محاور الالتزام</a:t>
            </a:r>
            <a:endParaRPr lang="en-US" dirty="0"/>
          </a:p>
        </p:txBody>
      </p:sp>
      <p:graphicFrame>
        <p:nvGraphicFramePr>
          <p:cNvPr id="4" name="Diagram 3"/>
          <p:cNvGraphicFramePr/>
          <p:nvPr>
            <p:extLst>
              <p:ext uri="{D42A27DB-BD31-4B8C-83A1-F6EECF244321}">
                <p14:modId xmlns:p14="http://schemas.microsoft.com/office/powerpoint/2010/main" val="3561265785"/>
              </p:ext>
            </p:extLst>
          </p:nvPr>
        </p:nvGraphicFramePr>
        <p:xfrm>
          <a:off x="946297" y="2477386"/>
          <a:ext cx="10770782" cy="39340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Google Shape;86;p1" descr="C:\Users\mai.eleimat\Desktop\mopLogo.png"/>
          <p:cNvPicPr preferRelativeResize="0"/>
          <p:nvPr/>
        </p:nvPicPr>
        <p:blipFill rotWithShape="1">
          <a:blip r:embed="rId7">
            <a:alphaModFix/>
          </a:blip>
          <a:srcRect/>
          <a:stretch/>
        </p:blipFill>
        <p:spPr>
          <a:xfrm>
            <a:off x="4268384" y="181195"/>
            <a:ext cx="2551663" cy="1106780"/>
          </a:xfrm>
          <a:prstGeom prst="rect">
            <a:avLst/>
          </a:prstGeom>
          <a:noFill/>
          <a:ln>
            <a:noFill/>
          </a:ln>
        </p:spPr>
      </p:pic>
      <p:pic>
        <p:nvPicPr>
          <p:cNvPr id="6"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845750" y="286067"/>
            <a:ext cx="1562986" cy="821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10572" y="333617"/>
            <a:ext cx="2299741" cy="1163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4546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g6156ddfb52_2_251"/>
          <p:cNvSpPr txBox="1">
            <a:spLocks noGrp="1"/>
          </p:cNvSpPr>
          <p:nvPr>
            <p:ph type="title"/>
          </p:nvPr>
        </p:nvSpPr>
        <p:spPr>
          <a:xfrm>
            <a:off x="587829" y="1180214"/>
            <a:ext cx="10972800" cy="951734"/>
          </a:xfrm>
          <a:prstGeom prst="rect">
            <a:avLst/>
          </a:prstGeom>
          <a:noFill/>
          <a:ln>
            <a:noFill/>
          </a:ln>
        </p:spPr>
        <p:txBody>
          <a:bodyPr spcFirstLastPara="1" wrap="square" lIns="91425" tIns="45700" rIns="91425" bIns="45700" anchor="ctr" anchorCtr="0">
            <a:noAutofit/>
          </a:bodyPr>
          <a:lstStyle/>
          <a:p>
            <a:pPr lvl="0" rtl="1">
              <a:lnSpc>
                <a:spcPct val="115000"/>
              </a:lnSpc>
            </a:pPr>
            <a:r>
              <a:rPr lang="ar-JO" sz="2400" dirty="0" smtClean="0">
                <a:solidFill>
                  <a:srgbClr val="980000"/>
                </a:solidFill>
                <a:latin typeface="Tahoma"/>
                <a:ea typeface="Tahoma"/>
                <a:cs typeface="Tahoma"/>
                <a:sym typeface="Tahoma"/>
              </a:rPr>
              <a:t> </a:t>
            </a:r>
            <a:br>
              <a:rPr lang="ar-JO" sz="2400" dirty="0" smtClean="0">
                <a:solidFill>
                  <a:srgbClr val="980000"/>
                </a:solidFill>
                <a:latin typeface="Tahoma"/>
                <a:ea typeface="Tahoma"/>
                <a:cs typeface="Tahoma"/>
                <a:sym typeface="Tahoma"/>
              </a:rPr>
            </a:br>
            <a:r>
              <a:rPr lang="ar-JO" sz="2400" dirty="0" smtClean="0">
                <a:solidFill>
                  <a:srgbClr val="980000"/>
                </a:solidFill>
                <a:latin typeface="Tahoma"/>
                <a:ea typeface="Tahoma"/>
                <a:cs typeface="Tahoma"/>
                <a:sym typeface="Tahoma"/>
              </a:rPr>
              <a:t>الالتزام الاول : </a:t>
            </a:r>
            <a:r>
              <a:rPr lang="ar-JO" sz="2400" dirty="0">
                <a:solidFill>
                  <a:srgbClr val="980000"/>
                </a:solidFill>
                <a:latin typeface="Tahoma"/>
                <a:ea typeface="Tahoma"/>
                <a:cs typeface="Tahoma"/>
                <a:sym typeface="Tahoma"/>
              </a:rPr>
              <a:t>تعزيز التشاركية والحوار بين القطاع العام والمجتمع المدني</a:t>
            </a:r>
            <a:br>
              <a:rPr lang="ar-JO" sz="2400" dirty="0">
                <a:solidFill>
                  <a:srgbClr val="980000"/>
                </a:solidFill>
                <a:latin typeface="Tahoma"/>
                <a:ea typeface="Tahoma"/>
                <a:cs typeface="Tahoma"/>
                <a:sym typeface="Tahoma"/>
              </a:rPr>
            </a:br>
            <a:r>
              <a:rPr lang="ar-JO" sz="2400" dirty="0">
                <a:solidFill>
                  <a:srgbClr val="980000"/>
                </a:solidFill>
                <a:latin typeface="Tahoma"/>
                <a:ea typeface="Tahoma"/>
                <a:cs typeface="Tahoma"/>
                <a:sym typeface="Tahoma"/>
              </a:rPr>
              <a:t/>
            </a:r>
            <a:br>
              <a:rPr lang="ar-JO" sz="2400" dirty="0">
                <a:solidFill>
                  <a:srgbClr val="980000"/>
                </a:solidFill>
                <a:latin typeface="Tahoma"/>
                <a:ea typeface="Tahoma"/>
                <a:cs typeface="Tahoma"/>
                <a:sym typeface="Tahoma"/>
              </a:rPr>
            </a:br>
            <a:endParaRPr sz="2400" dirty="0">
              <a:solidFill>
                <a:srgbClr val="980000"/>
              </a:solidFill>
              <a:latin typeface="Tahoma"/>
              <a:ea typeface="Tahoma"/>
              <a:cs typeface="Tahoma"/>
              <a:sym typeface="Tahoma"/>
            </a:endParaRPr>
          </a:p>
        </p:txBody>
      </p:sp>
      <p:sp>
        <p:nvSpPr>
          <p:cNvPr id="130" name="Google Shape;130;g6156ddfb52_2_251"/>
          <p:cNvSpPr txBox="1">
            <a:spLocks noGrp="1"/>
          </p:cNvSpPr>
          <p:nvPr>
            <p:ph type="body" idx="1"/>
          </p:nvPr>
        </p:nvSpPr>
        <p:spPr>
          <a:xfrm>
            <a:off x="627321" y="2211572"/>
            <a:ext cx="10955079" cy="4167963"/>
          </a:xfrm>
          <a:prstGeom prst="rect">
            <a:avLst/>
          </a:prstGeom>
          <a:noFill/>
          <a:ln>
            <a:noFill/>
          </a:ln>
        </p:spPr>
        <p:txBody>
          <a:bodyPr spcFirstLastPara="1" wrap="square" lIns="91425" tIns="45700" rIns="91425" bIns="45700" anchor="ctr" anchorCtr="0">
            <a:noAutofit/>
          </a:bodyPr>
          <a:lstStyle/>
          <a:p>
            <a:pPr marL="76200" lvl="0" indent="0" algn="r" rtl="1">
              <a:lnSpc>
                <a:spcPct val="115000"/>
              </a:lnSpc>
              <a:spcBef>
                <a:spcPts val="0"/>
              </a:spcBef>
              <a:buSzPts val="2400"/>
              <a:buNone/>
            </a:pPr>
            <a:r>
              <a:rPr lang="ar-JO" sz="2000" dirty="0" smtClean="0">
                <a:latin typeface="Tahoma"/>
                <a:ea typeface="Tahoma"/>
                <a:cs typeface="Tahoma"/>
                <a:sym typeface="Tahoma"/>
              </a:rPr>
              <a:t>مراجعة </a:t>
            </a:r>
            <a:r>
              <a:rPr lang="ar-JO" sz="2000" dirty="0">
                <a:latin typeface="Tahoma"/>
                <a:ea typeface="Tahoma"/>
                <a:cs typeface="Tahoma"/>
                <a:sym typeface="Tahoma"/>
              </a:rPr>
              <a:t>الإجراءات المتبعة فيما يخص موافقات الحصول على التمويل الأجنبي من خلال حوار مع مختلف الجهات المستهدفة في الالتزام، وذلك بهدف تبني إجراءات موحدة وواضحة وشفافة ومبسطة بما ينسجم مع المعايير </a:t>
            </a:r>
            <a:r>
              <a:rPr lang="ar-JO" sz="2000" dirty="0" smtClean="0">
                <a:latin typeface="Tahoma"/>
                <a:ea typeface="Tahoma"/>
                <a:cs typeface="Tahoma"/>
                <a:sym typeface="Tahoma"/>
              </a:rPr>
              <a:t>الفضلى من خلال:</a:t>
            </a:r>
          </a:p>
          <a:p>
            <a:pPr marL="361950" lvl="0" indent="-285750" algn="r" rtl="1">
              <a:lnSpc>
                <a:spcPct val="115000"/>
              </a:lnSpc>
              <a:spcBef>
                <a:spcPts val="0"/>
              </a:spcBef>
              <a:buSzPts val="2400"/>
              <a:buFont typeface="Wingdings" pitchFamily="2" charset="2"/>
              <a:buChar char="§"/>
            </a:pPr>
            <a:r>
              <a:rPr lang="ar-JO" sz="2000" dirty="0" smtClean="0">
                <a:latin typeface="Tahoma"/>
                <a:ea typeface="Tahoma"/>
                <a:cs typeface="Tahoma"/>
                <a:sym typeface="Tahoma"/>
              </a:rPr>
              <a:t>تم تشكيل لجنة مشتركة ضمت ممثلين وز</a:t>
            </a:r>
            <a:r>
              <a:rPr lang="ar-YE" sz="2000" dirty="0" smtClean="0">
                <a:latin typeface="Tahoma"/>
                <a:ea typeface="Tahoma"/>
                <a:cs typeface="Tahoma"/>
                <a:sym typeface="Tahoma"/>
              </a:rPr>
              <a:t>ارة </a:t>
            </a:r>
            <a:r>
              <a:rPr lang="ar-YE" sz="2000" dirty="0">
                <a:latin typeface="Tahoma"/>
                <a:ea typeface="Tahoma"/>
                <a:cs typeface="Tahoma"/>
                <a:sym typeface="Tahoma"/>
              </a:rPr>
              <a:t>التخطيط والتعاون الدولي وسجل الجمعيات ودائرة مراقبة </a:t>
            </a:r>
            <a:r>
              <a:rPr lang="ar-YE" sz="2000" dirty="0" smtClean="0">
                <a:latin typeface="Tahoma"/>
                <a:ea typeface="Tahoma"/>
                <a:cs typeface="Tahoma"/>
                <a:sym typeface="Tahoma"/>
              </a:rPr>
              <a:t>الشركات</a:t>
            </a:r>
            <a:r>
              <a:rPr lang="ar-JO" sz="2000" dirty="0" smtClean="0">
                <a:latin typeface="Tahoma"/>
                <a:ea typeface="Tahoma"/>
                <a:cs typeface="Tahoma"/>
                <a:sym typeface="Tahoma"/>
              </a:rPr>
              <a:t> .</a:t>
            </a:r>
          </a:p>
          <a:p>
            <a:pPr marL="361950" lvl="0" indent="-285750" algn="r" rtl="1">
              <a:lnSpc>
                <a:spcPct val="115000"/>
              </a:lnSpc>
              <a:spcBef>
                <a:spcPts val="0"/>
              </a:spcBef>
              <a:buSzPts val="2400"/>
              <a:buFont typeface="Wingdings" pitchFamily="2" charset="2"/>
              <a:buChar char="§"/>
            </a:pPr>
            <a:r>
              <a:rPr lang="ar-JO" sz="2000" dirty="0" smtClean="0">
                <a:latin typeface="Tahoma"/>
                <a:ea typeface="Tahoma"/>
                <a:cs typeface="Tahoma"/>
                <a:sym typeface="Tahoma"/>
              </a:rPr>
              <a:t>تم وضع مصفوفة تبين الاجراءات الحالية التي يتم اتباعها للحصول على موافقات التمويل الاجنبي لدى سجل الجمعيات ودائرة مراقبة الشركات.</a:t>
            </a:r>
          </a:p>
          <a:p>
            <a:pPr marL="361950" lvl="0" indent="-285750" algn="r" rtl="1">
              <a:lnSpc>
                <a:spcPct val="115000"/>
              </a:lnSpc>
              <a:spcBef>
                <a:spcPts val="0"/>
              </a:spcBef>
              <a:buSzPts val="2400"/>
              <a:buFont typeface="Wingdings" pitchFamily="2" charset="2"/>
              <a:buChar char="§"/>
            </a:pPr>
            <a:r>
              <a:rPr lang="ar-JO" sz="2000" dirty="0" smtClean="0">
                <a:latin typeface="Tahoma"/>
                <a:ea typeface="Tahoma"/>
                <a:cs typeface="Tahoma"/>
                <a:sym typeface="Tahoma"/>
              </a:rPr>
              <a:t>تم عقد اللقاء الاول</a:t>
            </a:r>
            <a:r>
              <a:rPr lang="ar-YE" sz="2000" dirty="0" smtClean="0">
                <a:latin typeface="Tahoma"/>
                <a:ea typeface="Tahoma"/>
                <a:cs typeface="Tahoma"/>
                <a:sym typeface="Tahoma"/>
              </a:rPr>
              <a:t> </a:t>
            </a:r>
            <a:r>
              <a:rPr lang="ar-YE" sz="2000" dirty="0">
                <a:latin typeface="Tahoma"/>
                <a:ea typeface="Tahoma"/>
                <a:cs typeface="Tahoma"/>
                <a:sym typeface="Tahoma"/>
              </a:rPr>
              <a:t>بين مؤسسات المجتمع المدني والجهات الحكومية </a:t>
            </a:r>
            <a:r>
              <a:rPr lang="ar-JO" sz="2000" dirty="0" smtClean="0">
                <a:latin typeface="Tahoma"/>
                <a:ea typeface="Tahoma"/>
                <a:cs typeface="Tahoma"/>
                <a:sym typeface="Tahoma"/>
              </a:rPr>
              <a:t>للتباحث حول الالتزام الاول وذلك </a:t>
            </a:r>
            <a:r>
              <a:rPr lang="ar-YE" sz="2000" dirty="0" smtClean="0">
                <a:latin typeface="Tahoma"/>
                <a:ea typeface="Tahoma"/>
                <a:cs typeface="Tahoma"/>
                <a:sym typeface="Tahoma"/>
              </a:rPr>
              <a:t>بتاريخ </a:t>
            </a:r>
            <a:r>
              <a:rPr lang="ar-YE" sz="2000" dirty="0">
                <a:latin typeface="Tahoma"/>
                <a:ea typeface="Tahoma"/>
                <a:cs typeface="Tahoma"/>
                <a:sym typeface="Tahoma"/>
              </a:rPr>
              <a:t>25/6/2019، </a:t>
            </a:r>
            <a:r>
              <a:rPr lang="ar-JO" sz="2000" dirty="0" smtClean="0">
                <a:latin typeface="Tahoma"/>
                <a:ea typeface="Tahoma"/>
                <a:cs typeface="Tahoma"/>
                <a:sym typeface="Tahoma"/>
              </a:rPr>
              <a:t>حيث</a:t>
            </a:r>
            <a:r>
              <a:rPr lang="ar-YE" sz="2000" dirty="0" smtClean="0">
                <a:latin typeface="Tahoma"/>
                <a:ea typeface="Tahoma"/>
                <a:cs typeface="Tahoma"/>
                <a:sym typeface="Tahoma"/>
              </a:rPr>
              <a:t> </a:t>
            </a:r>
            <a:r>
              <a:rPr lang="ar-YE" sz="2000" dirty="0">
                <a:latin typeface="Tahoma"/>
                <a:ea typeface="Tahoma"/>
                <a:cs typeface="Tahoma"/>
                <a:sym typeface="Tahoma"/>
              </a:rPr>
              <a:t>حضر اللقاء 60 </a:t>
            </a:r>
            <a:r>
              <a:rPr lang="ar-YE" sz="2000" dirty="0" smtClean="0">
                <a:latin typeface="Tahoma"/>
                <a:ea typeface="Tahoma"/>
                <a:cs typeface="Tahoma"/>
                <a:sym typeface="Tahoma"/>
              </a:rPr>
              <a:t>مشارك</a:t>
            </a:r>
            <a:r>
              <a:rPr lang="ar-JO" sz="2000" dirty="0" smtClean="0">
                <a:latin typeface="Tahoma"/>
                <a:ea typeface="Tahoma"/>
                <a:cs typeface="Tahoma"/>
                <a:sym typeface="Tahoma"/>
              </a:rPr>
              <a:t>اً</a:t>
            </a:r>
            <a:r>
              <a:rPr lang="ar-YE" sz="2000" dirty="0" smtClean="0">
                <a:latin typeface="Tahoma"/>
                <a:ea typeface="Tahoma"/>
                <a:cs typeface="Tahoma"/>
                <a:sym typeface="Tahoma"/>
              </a:rPr>
              <a:t> </a:t>
            </a:r>
            <a:r>
              <a:rPr lang="ar-YE" sz="2000" dirty="0">
                <a:latin typeface="Tahoma"/>
                <a:ea typeface="Tahoma"/>
                <a:cs typeface="Tahoma"/>
                <a:sym typeface="Tahoma"/>
              </a:rPr>
              <a:t>من الجهات الممثلة لمؤسسات مجتمع مدني وشركات لا تهدف الى تحقيق الربح وجمعيات </a:t>
            </a:r>
            <a:r>
              <a:rPr lang="ar-YE" sz="2000" dirty="0" smtClean="0">
                <a:latin typeface="Tahoma"/>
                <a:ea typeface="Tahoma"/>
                <a:cs typeface="Tahoma"/>
                <a:sym typeface="Tahoma"/>
              </a:rPr>
              <a:t>وجهات </a:t>
            </a:r>
            <a:r>
              <a:rPr lang="ar-YE" sz="2000" dirty="0">
                <a:latin typeface="Tahoma"/>
                <a:ea typeface="Tahoma"/>
                <a:cs typeface="Tahoma"/>
                <a:sym typeface="Tahoma"/>
              </a:rPr>
              <a:t>حكومية من مختلف </a:t>
            </a:r>
            <a:r>
              <a:rPr lang="ar-YE" sz="2000" dirty="0" smtClean="0">
                <a:latin typeface="Tahoma"/>
                <a:ea typeface="Tahoma"/>
                <a:cs typeface="Tahoma"/>
                <a:sym typeface="Tahoma"/>
              </a:rPr>
              <a:t>القطاعات</a:t>
            </a:r>
            <a:r>
              <a:rPr lang="ar-JO" sz="2000" dirty="0" smtClean="0">
                <a:latin typeface="Tahoma"/>
                <a:ea typeface="Tahoma"/>
                <a:cs typeface="Tahoma"/>
                <a:sym typeface="Tahoma"/>
              </a:rPr>
              <a:t>.</a:t>
            </a:r>
          </a:p>
          <a:p>
            <a:pPr marL="76200" lvl="0" indent="0" algn="r" rtl="1">
              <a:lnSpc>
                <a:spcPct val="115000"/>
              </a:lnSpc>
              <a:spcBef>
                <a:spcPts val="0"/>
              </a:spcBef>
              <a:buSzPts val="2400"/>
              <a:buNone/>
            </a:pPr>
            <a:endParaRPr sz="2000" dirty="0">
              <a:latin typeface="Tahoma"/>
              <a:ea typeface="Tahoma"/>
              <a:cs typeface="Tahoma"/>
              <a:sym typeface="Tahoma"/>
            </a:endParaRPr>
          </a:p>
        </p:txBody>
      </p:sp>
      <p:pic>
        <p:nvPicPr>
          <p:cNvPr id="5" name="Google Shape;86;p1" descr="C:\Users\mai.eleimat\Desktop\mopLogo.png"/>
          <p:cNvPicPr preferRelativeResize="0"/>
          <p:nvPr/>
        </p:nvPicPr>
        <p:blipFill rotWithShape="1">
          <a:blip r:embed="rId3">
            <a:alphaModFix/>
          </a:blip>
          <a:srcRect/>
          <a:stretch/>
        </p:blipFill>
        <p:spPr>
          <a:xfrm>
            <a:off x="4268384" y="181195"/>
            <a:ext cx="2551663" cy="1106780"/>
          </a:xfrm>
          <a:prstGeom prst="rect">
            <a:avLst/>
          </a:prstGeom>
          <a:noFill/>
          <a:ln>
            <a:noFill/>
          </a:ln>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1605" y="181195"/>
            <a:ext cx="2343936" cy="1020284"/>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45750" y="286067"/>
            <a:ext cx="1562986" cy="821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0572" y="333617"/>
            <a:ext cx="2299741" cy="1163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173" y="1199670"/>
            <a:ext cx="10972800" cy="1143000"/>
          </a:xfrm>
        </p:spPr>
        <p:txBody>
          <a:bodyPr>
            <a:normAutofit fontScale="90000"/>
          </a:bodyPr>
          <a:lstStyle/>
          <a:p>
            <a:r>
              <a:rPr lang="ar-JO" dirty="0"/>
              <a:t>انجازات اللقاء الاول</a:t>
            </a:r>
            <a:r>
              <a:rPr lang="ar-JO" dirty="0" smtClean="0">
                <a:latin typeface="Tahoma"/>
                <a:ea typeface="Tahoma"/>
                <a:cs typeface="Tahoma"/>
                <a:sym typeface="Tahoma"/>
              </a:rPr>
              <a:t/>
            </a:r>
            <a:br>
              <a:rPr lang="ar-JO" dirty="0" smtClean="0">
                <a:latin typeface="Tahoma"/>
                <a:ea typeface="Tahoma"/>
                <a:cs typeface="Tahoma"/>
                <a:sym typeface="Tahoma"/>
              </a:rPr>
            </a:br>
            <a:r>
              <a:rPr lang="ar-YE" dirty="0">
                <a:latin typeface="Tahoma"/>
                <a:ea typeface="Tahoma"/>
                <a:cs typeface="Tahoma"/>
                <a:sym typeface="Tahoma"/>
              </a:rPr>
              <a:t>بين مؤسسات المجتمع المدني والجهات </a:t>
            </a:r>
            <a:r>
              <a:rPr lang="ar-YE" dirty="0" smtClean="0">
                <a:latin typeface="Tahoma"/>
                <a:ea typeface="Tahoma"/>
                <a:cs typeface="Tahoma"/>
                <a:sym typeface="Tahoma"/>
              </a:rPr>
              <a:t>الحكومية</a:t>
            </a:r>
            <a:endParaRPr lang="en-US" dirty="0"/>
          </a:p>
        </p:txBody>
      </p:sp>
      <p:sp>
        <p:nvSpPr>
          <p:cNvPr id="3" name="Text Placeholder 2"/>
          <p:cNvSpPr>
            <a:spLocks noGrp="1"/>
          </p:cNvSpPr>
          <p:nvPr>
            <p:ph type="body" idx="1"/>
          </p:nvPr>
        </p:nvSpPr>
        <p:spPr>
          <a:xfrm>
            <a:off x="425302" y="2690037"/>
            <a:ext cx="11157098" cy="3763926"/>
          </a:xfrm>
        </p:spPr>
        <p:txBody>
          <a:bodyPr>
            <a:normAutofit fontScale="92500" lnSpcReduction="10000"/>
          </a:bodyPr>
          <a:lstStyle/>
          <a:p>
            <a:pPr marL="361950" lvl="0" indent="-285750" algn="r" rtl="1">
              <a:lnSpc>
                <a:spcPct val="115000"/>
              </a:lnSpc>
              <a:spcBef>
                <a:spcPts val="0"/>
              </a:spcBef>
              <a:buSzPts val="2400"/>
              <a:buFont typeface="Wingdings" pitchFamily="2" charset="2"/>
              <a:buChar char="§"/>
            </a:pPr>
            <a:r>
              <a:rPr lang="ar-JO" dirty="0">
                <a:latin typeface="Tahoma"/>
                <a:ea typeface="Tahoma"/>
                <a:cs typeface="Tahoma"/>
                <a:sym typeface="Tahoma"/>
              </a:rPr>
              <a:t>تم اعداد التقرير الخاص بنتائج اللقاء الاول ونشره على الموقع الالكتروني لوزارة التخطيط والتعاون الدولي بعد سلسلة اجتماعات بين اعضاء اللجنة المشتركة.</a:t>
            </a:r>
          </a:p>
          <a:p>
            <a:pPr marL="361950" lvl="0" indent="-285750" algn="r" rtl="1">
              <a:lnSpc>
                <a:spcPct val="115000"/>
              </a:lnSpc>
              <a:spcBef>
                <a:spcPts val="0"/>
              </a:spcBef>
              <a:buSzPts val="2400"/>
              <a:buFont typeface="Wingdings" pitchFamily="2" charset="2"/>
              <a:buChar char="§"/>
            </a:pPr>
            <a:r>
              <a:rPr lang="ar-JO" dirty="0">
                <a:latin typeface="Tahoma"/>
                <a:ea typeface="Tahoma"/>
                <a:cs typeface="Tahoma"/>
                <a:sym typeface="Tahoma"/>
              </a:rPr>
              <a:t>بالتوازي مع عمل أعضاء اللجنة المشلكة لغايات تنفيذ هذا الالتزام فهنالك لجنة حكومية في  رئاسة الوزراء الهدف منها مأسسة اجراءات التمويل الاجنبي وتفعيل الحوكمة عليها بالاضافة الى مراجعة الآلية المتبعة حالياً للحصول على التمويل الاجنبي</a:t>
            </a:r>
            <a:r>
              <a:rPr lang="ar-JO" dirty="0" smtClean="0">
                <a:latin typeface="Tahoma"/>
                <a:ea typeface="Tahoma"/>
                <a:cs typeface="Tahoma"/>
                <a:sym typeface="Tahoma"/>
              </a:rPr>
              <a:t>.</a:t>
            </a:r>
          </a:p>
          <a:p>
            <a:pPr marL="361950" lvl="0" indent="-285750" algn="r" rtl="1">
              <a:lnSpc>
                <a:spcPct val="115000"/>
              </a:lnSpc>
              <a:spcBef>
                <a:spcPts val="0"/>
              </a:spcBef>
              <a:buSzPts val="2400"/>
              <a:buFont typeface="Wingdings" pitchFamily="2" charset="2"/>
              <a:buChar char="§"/>
            </a:pPr>
            <a:endParaRPr lang="ar-JO" dirty="0">
              <a:latin typeface="Tahoma"/>
              <a:ea typeface="Tahoma"/>
              <a:cs typeface="Tahoma"/>
              <a:sym typeface="Tahoma"/>
            </a:endParaRPr>
          </a:p>
          <a:p>
            <a:pPr marL="361950" lvl="0" indent="-285750" algn="r" rtl="1">
              <a:lnSpc>
                <a:spcPct val="115000"/>
              </a:lnSpc>
              <a:spcBef>
                <a:spcPts val="0"/>
              </a:spcBef>
              <a:buSzPts val="2400"/>
              <a:buFont typeface="Wingdings" pitchFamily="2" charset="2"/>
              <a:buChar char="§"/>
            </a:pPr>
            <a:endParaRPr lang="ar-JO" dirty="0">
              <a:latin typeface="Tahoma"/>
              <a:ea typeface="Tahoma"/>
              <a:cs typeface="Tahoma"/>
              <a:sym typeface="Tahoma"/>
            </a:endParaRPr>
          </a:p>
          <a:p>
            <a:pPr algn="r" rtl="1"/>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45750" y="286067"/>
            <a:ext cx="1562986" cy="821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Google Shape;86;p1" descr="C:\Users\mai.eleimat\Desktop\mopLogo.png"/>
          <p:cNvPicPr preferRelativeResize="0"/>
          <p:nvPr/>
        </p:nvPicPr>
        <p:blipFill rotWithShape="1">
          <a:blip r:embed="rId3">
            <a:alphaModFix/>
          </a:blip>
          <a:srcRect/>
          <a:stretch/>
        </p:blipFill>
        <p:spPr>
          <a:xfrm>
            <a:off x="4268384" y="181195"/>
            <a:ext cx="2551663" cy="1106780"/>
          </a:xfrm>
          <a:prstGeom prst="rect">
            <a:avLst/>
          </a:prstGeom>
          <a:noFill/>
          <a:ln>
            <a:noFill/>
          </a:ln>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572" y="333617"/>
            <a:ext cx="2299741" cy="1163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82541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74" y="1605516"/>
            <a:ext cx="10972800" cy="1116419"/>
          </a:xfrm>
        </p:spPr>
        <p:txBody>
          <a:bodyPr>
            <a:normAutofit/>
          </a:bodyPr>
          <a:lstStyle/>
          <a:p>
            <a:pPr algn="r"/>
            <a:r>
              <a:rPr lang="ar-JO" dirty="0" smtClean="0"/>
              <a:t>تابع الإنجازات: </a:t>
            </a:r>
            <a:endParaRPr lang="en-US" dirty="0"/>
          </a:p>
        </p:txBody>
      </p:sp>
      <p:sp>
        <p:nvSpPr>
          <p:cNvPr id="3" name="Text Placeholder 2"/>
          <p:cNvSpPr>
            <a:spLocks noGrp="1"/>
          </p:cNvSpPr>
          <p:nvPr>
            <p:ph type="body" idx="1"/>
          </p:nvPr>
        </p:nvSpPr>
        <p:spPr>
          <a:xfrm>
            <a:off x="372140" y="2870791"/>
            <a:ext cx="11210260" cy="3413051"/>
          </a:xfrm>
        </p:spPr>
        <p:txBody>
          <a:bodyPr>
            <a:normAutofit fontScale="77500" lnSpcReduction="20000"/>
          </a:bodyPr>
          <a:lstStyle/>
          <a:p>
            <a:pPr algn="r" rtl="1"/>
            <a:r>
              <a:rPr lang="ar-JO" dirty="0" smtClean="0"/>
              <a:t>اطلقت دائرة مراقبة الشركات الخدمة الالكترونية لتقديم طلبات الموافقة للحصول على التمويل الاجنبي </a:t>
            </a:r>
            <a:r>
              <a:rPr lang="ar-JO" dirty="0"/>
              <a:t>للشركات التي لا تهدف الى الربح</a:t>
            </a:r>
            <a:r>
              <a:rPr lang="ar-JO" dirty="0" smtClean="0"/>
              <a:t>.</a:t>
            </a:r>
          </a:p>
          <a:p>
            <a:pPr algn="r" rtl="1"/>
            <a:r>
              <a:rPr lang="ar-JO" dirty="0" smtClean="0"/>
              <a:t>تم اصدار نشرة تعريفية على الموقع الالكتروني لدى دائرة مراقبة الشركات.</a:t>
            </a:r>
          </a:p>
          <a:p>
            <a:pPr algn="r" rtl="1"/>
            <a:r>
              <a:rPr lang="ar-JO" dirty="0" smtClean="0"/>
              <a:t>تم عقد ورشة تعريفية بتاريخ </a:t>
            </a:r>
            <a:r>
              <a:rPr lang="en-US" dirty="0" smtClean="0"/>
              <a:t>24/9/2019</a:t>
            </a:r>
            <a:r>
              <a:rPr lang="ar-JO" dirty="0" smtClean="0"/>
              <a:t> بهدف التعريف بالخدمة الالكترونية للشركات التي لا تهدف الى الربح.</a:t>
            </a:r>
          </a:p>
          <a:p>
            <a:pPr algn="r" rtl="1"/>
            <a:r>
              <a:rPr lang="ar-JO" dirty="0" smtClean="0"/>
              <a:t>فيما يتعلق بسجل الجمعيات/ وزارة التنمية الاجتماعية فإن العمل جاري حالياً على تفعيل النوافذ الالكترونية وأتمتة الاجراءات الخاصة </a:t>
            </a:r>
            <a:r>
              <a:rPr lang="ar-JO" dirty="0"/>
              <a:t>لتقديم طلبات الموافقة للحصول على التمويل </a:t>
            </a:r>
            <a:r>
              <a:rPr lang="ar-JO" dirty="0" smtClean="0"/>
              <a:t>الاجنبي للجمعيات</a:t>
            </a:r>
            <a:r>
              <a:rPr lang="ar-JO" dirty="0" smtClean="0"/>
              <a:t>.</a:t>
            </a:r>
            <a:endParaRPr lang="en-US" dirty="0" smtClean="0"/>
          </a:p>
          <a:p>
            <a:pPr algn="r" rtl="1"/>
            <a:r>
              <a:rPr lang="ar-JO" dirty="0" smtClean="0"/>
              <a:t>تم عقد لقاء مع الجهات الممولة بناءً على توجه حكومي وفي ضوء العمل على تطوير الية الموافقة على الحصول على التمويل الاجنبي ، وتم رصد عدد من التوصيات العمل جاري حالياً لعكسها على النوافذ الالكترونية . </a:t>
            </a:r>
            <a:endParaRPr lang="ar-JO" dirty="0" smtClean="0"/>
          </a:p>
          <a:p>
            <a:pPr algn="r" rtl="1"/>
            <a:endParaRPr lang="ar-JO" dirty="0" smtClean="0"/>
          </a:p>
          <a:p>
            <a:pPr algn="r" rtl="1"/>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45750" y="286067"/>
            <a:ext cx="1562986" cy="821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Google Shape;86;p1" descr="C:\Users\mai.eleimat\Desktop\mopLogo.png"/>
          <p:cNvPicPr preferRelativeResize="0"/>
          <p:nvPr/>
        </p:nvPicPr>
        <p:blipFill rotWithShape="1">
          <a:blip r:embed="rId3">
            <a:alphaModFix/>
          </a:blip>
          <a:srcRect/>
          <a:stretch/>
        </p:blipFill>
        <p:spPr>
          <a:xfrm>
            <a:off x="4268384" y="181195"/>
            <a:ext cx="2551663" cy="1106780"/>
          </a:xfrm>
          <a:prstGeom prst="rect">
            <a:avLst/>
          </a:prstGeom>
          <a:noFill/>
          <a:ln>
            <a:noFill/>
          </a:ln>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572" y="333617"/>
            <a:ext cx="2299741" cy="1163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0979197"/>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