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05" r:id="rId3"/>
    <p:sldId id="301" r:id="rId4"/>
    <p:sldId id="306" r:id="rId5"/>
    <p:sldId id="314" r:id="rId6"/>
    <p:sldId id="258" r:id="rId7"/>
    <p:sldId id="309" r:id="rId8"/>
    <p:sldId id="310" r:id="rId9"/>
    <p:sldId id="311" r:id="rId10"/>
    <p:sldId id="312" r:id="rId11"/>
    <p:sldId id="313" r:id="rId12"/>
    <p:sldId id="2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2B26"/>
    <a:srgbClr val="005689"/>
    <a:srgbClr val="26ADCD"/>
    <a:srgbClr val="822F26"/>
    <a:srgbClr val="B03327"/>
    <a:srgbClr val="196491"/>
    <a:srgbClr val="F99E23"/>
    <a:srgbClr val="7F7F7F"/>
    <a:srgbClr val="2CAFCE"/>
    <a:srgbClr val="A82E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3907" autoAdjust="0"/>
  </p:normalViewPr>
  <p:slideViewPr>
    <p:cSldViewPr snapToGrid="0">
      <p:cViewPr varScale="1">
        <p:scale>
          <a:sx n="73" d="100"/>
          <a:sy n="73" d="100"/>
        </p:scale>
        <p:origin x="12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AA1A4-9E49-4B35-9DDC-51DACA8E6645}"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B734A-1D15-45EE-93CD-B185756E6135}" type="slidenum">
              <a:rPr lang="en-US" smtClean="0"/>
              <a:t>‹#›</a:t>
            </a:fld>
            <a:endParaRPr lang="en-US"/>
          </a:p>
        </p:txBody>
      </p:sp>
    </p:spTree>
    <p:extLst>
      <p:ext uri="{BB962C8B-B14F-4D97-AF65-F5344CB8AC3E}">
        <p14:creationId xmlns:p14="http://schemas.microsoft.com/office/powerpoint/2010/main" val="428751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dirty="0" smtClean="0">
                <a:solidFill>
                  <a:schemeClr val="tx1"/>
                </a:solidFill>
                <a:effectLst/>
                <a:latin typeface="+mn-lt"/>
                <a:ea typeface="+mn-ea"/>
                <a:cs typeface="+mn-cs"/>
              </a:rPr>
              <a:t>في البداية لا بد من التطرق الى أهداف التنمية المستدامة والتي تعد دعوة عالمية للعمل على إنهاء الفقر وحماية المجتمعات وضمان تمتع جميع الأفراد بالسلام والازدهار بحلول عام 2030</a:t>
            </a:r>
            <a:r>
              <a:rPr lang="en-US" sz="1200" kern="1200" dirty="0" smtClean="0">
                <a:solidFill>
                  <a:schemeClr val="tx1"/>
                </a:solidFill>
                <a:effectLst/>
                <a:latin typeface="+mn-lt"/>
                <a:ea typeface="+mn-ea"/>
                <a:cs typeface="+mn-cs"/>
              </a:rPr>
              <a:t>.</a:t>
            </a:r>
            <a:r>
              <a:rPr lang="ar-SA" sz="1200" kern="1200" dirty="0" smtClean="0">
                <a:solidFill>
                  <a:schemeClr val="tx1"/>
                </a:solidFill>
                <a:effectLst/>
                <a:latin typeface="+mn-lt"/>
                <a:ea typeface="+mn-ea"/>
                <a:cs typeface="+mn-cs"/>
              </a:rPr>
              <a:t> كما وأن أهداف التنمية المستدامة السبعة عشر متكاملة/ أي أن العمل في </a:t>
            </a:r>
            <a:r>
              <a:rPr lang="ar-JO" sz="1200" kern="1200" dirty="0" smtClean="0">
                <a:solidFill>
                  <a:schemeClr val="tx1"/>
                </a:solidFill>
                <a:effectLst/>
                <a:latin typeface="+mn-lt"/>
                <a:ea typeface="+mn-ea"/>
                <a:cs typeface="+mn-cs"/>
              </a:rPr>
              <a:t>احد المجالات</a:t>
            </a:r>
            <a:r>
              <a:rPr lang="ar-SA" sz="1200" kern="1200" dirty="0" smtClean="0">
                <a:solidFill>
                  <a:schemeClr val="tx1"/>
                </a:solidFill>
                <a:effectLst/>
                <a:latin typeface="+mn-lt"/>
                <a:ea typeface="+mn-ea"/>
                <a:cs typeface="+mn-cs"/>
              </a:rPr>
              <a:t> سيؤثر على النتائج في المجالات الأخرى ، وأن التنمية يجب أن توازن بين الاستدامة الاجتماعية والاقتصادية والبيئية</a:t>
            </a:r>
            <a:r>
              <a:rPr lang="en-US" sz="1200" kern="1200" dirty="0" smtClean="0">
                <a:solidFill>
                  <a:schemeClr val="tx1"/>
                </a:solidFill>
                <a:effectLst/>
                <a:latin typeface="+mn-lt"/>
                <a:ea typeface="+mn-ea"/>
                <a:cs typeface="+mn-cs"/>
              </a:rPr>
              <a:t>.</a:t>
            </a:r>
          </a:p>
          <a:p>
            <a:pPr algn="r" rtl="1"/>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ولأان المشاركة الالكترونية أحد ركائز التنمية المستدامة وبعدا رئيسيا للحوكمة فإن حكومة المملكة الاردنية الهاشمية فاننا نسعى إلى تبني عمليات إدماج وإشراك شرائح المجتمع في عمليات صنع القرار وفي تصميم الخدمات الحكومية، وذلك لغايات جعل الخدمات الحكومية تشاركية وشاملة  بالاضافة الى تعزيز الثقة في الأداء الحكومي، وإتاحة الإمكانية للاستفادة من المهارات والكفاءات التي يمتلكها أفراد المجتمع لإنتاج الخدمات العامة.</a:t>
            </a:r>
            <a:endParaRPr lang="en-US" sz="1200" kern="1200" dirty="0" smtClean="0">
              <a:solidFill>
                <a:schemeClr val="tx1"/>
              </a:solidFill>
              <a:effectLst/>
              <a:latin typeface="+mn-lt"/>
              <a:ea typeface="+mn-ea"/>
              <a:cs typeface="+mn-cs"/>
            </a:endParaRPr>
          </a:p>
          <a:p>
            <a:pPr algn="r"/>
            <a:endParaRPr lang="en-US" dirty="0"/>
          </a:p>
        </p:txBody>
      </p:sp>
      <p:sp>
        <p:nvSpPr>
          <p:cNvPr id="4" name="Slide Number Placeholder 3"/>
          <p:cNvSpPr>
            <a:spLocks noGrp="1"/>
          </p:cNvSpPr>
          <p:nvPr>
            <p:ph type="sldNum" sz="quarter" idx="10"/>
          </p:nvPr>
        </p:nvSpPr>
        <p:spPr/>
        <p:txBody>
          <a:bodyPr/>
          <a:lstStyle/>
          <a:p>
            <a:fld id="{C1EB734A-1D15-45EE-93CD-B185756E6135}" type="slidenum">
              <a:rPr lang="en-US" smtClean="0"/>
              <a:t>2</a:t>
            </a:fld>
            <a:endParaRPr lang="en-US"/>
          </a:p>
        </p:txBody>
      </p:sp>
    </p:spTree>
    <p:extLst>
      <p:ext uri="{BB962C8B-B14F-4D97-AF65-F5344CB8AC3E}">
        <p14:creationId xmlns:p14="http://schemas.microsoft.com/office/powerpoint/2010/main" val="272652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C1EB734A-1D15-45EE-93CD-B185756E6135}" type="slidenum">
              <a:rPr lang="en-US" smtClean="0"/>
              <a:t>10</a:t>
            </a:fld>
            <a:endParaRPr lang="en-US"/>
          </a:p>
        </p:txBody>
      </p:sp>
    </p:spTree>
    <p:extLst>
      <p:ext uri="{BB962C8B-B14F-4D97-AF65-F5344CB8AC3E}">
        <p14:creationId xmlns:p14="http://schemas.microsoft.com/office/powerpoint/2010/main" val="237938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C1EB734A-1D15-45EE-93CD-B185756E6135}" type="slidenum">
              <a:rPr lang="en-US" smtClean="0"/>
              <a:t>11</a:t>
            </a:fld>
            <a:endParaRPr lang="en-US"/>
          </a:p>
        </p:txBody>
      </p:sp>
    </p:spTree>
    <p:extLst>
      <p:ext uri="{BB962C8B-B14F-4D97-AF65-F5344CB8AC3E}">
        <p14:creationId xmlns:p14="http://schemas.microsoft.com/office/powerpoint/2010/main" val="234879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273D31-883E-4CC6-9DDE-7AB0057A77AF}"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5AA98-7793-4CAF-B6E0-0454560AF784}" type="slidenum">
              <a:rPr lang="en-US" smtClean="0"/>
              <a:t>‹#›</a:t>
            </a:fld>
            <a:endParaRPr lang="en-US"/>
          </a:p>
        </p:txBody>
      </p:sp>
    </p:spTree>
    <p:extLst>
      <p:ext uri="{BB962C8B-B14F-4D97-AF65-F5344CB8AC3E}">
        <p14:creationId xmlns:p14="http://schemas.microsoft.com/office/powerpoint/2010/main" val="329117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73D31-883E-4CC6-9DDE-7AB0057A77AF}"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5AA98-7793-4CAF-B6E0-0454560AF784}" type="slidenum">
              <a:rPr lang="en-US" smtClean="0"/>
              <a:t>‹#›</a:t>
            </a:fld>
            <a:endParaRPr lang="en-US"/>
          </a:p>
        </p:txBody>
      </p:sp>
    </p:spTree>
    <p:extLst>
      <p:ext uri="{BB962C8B-B14F-4D97-AF65-F5344CB8AC3E}">
        <p14:creationId xmlns:p14="http://schemas.microsoft.com/office/powerpoint/2010/main" val="29310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73D31-883E-4CC6-9DDE-7AB0057A77AF}"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5AA98-7793-4CAF-B6E0-0454560AF784}" type="slidenum">
              <a:rPr lang="en-US" smtClean="0"/>
              <a:t>‹#›</a:t>
            </a:fld>
            <a:endParaRPr lang="en-US"/>
          </a:p>
        </p:txBody>
      </p:sp>
    </p:spTree>
    <p:extLst>
      <p:ext uri="{BB962C8B-B14F-4D97-AF65-F5344CB8AC3E}">
        <p14:creationId xmlns:p14="http://schemas.microsoft.com/office/powerpoint/2010/main" val="245213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73D31-883E-4CC6-9DDE-7AB0057A77AF}"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5AA98-7793-4CAF-B6E0-0454560AF784}" type="slidenum">
              <a:rPr lang="en-US" smtClean="0"/>
              <a:t>‹#›</a:t>
            </a:fld>
            <a:endParaRPr lang="en-US"/>
          </a:p>
        </p:txBody>
      </p:sp>
    </p:spTree>
    <p:extLst>
      <p:ext uri="{BB962C8B-B14F-4D97-AF65-F5344CB8AC3E}">
        <p14:creationId xmlns:p14="http://schemas.microsoft.com/office/powerpoint/2010/main" val="387723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273D31-883E-4CC6-9DDE-7AB0057A77AF}"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5AA98-7793-4CAF-B6E0-0454560AF784}" type="slidenum">
              <a:rPr lang="en-US" smtClean="0"/>
              <a:t>‹#›</a:t>
            </a:fld>
            <a:endParaRPr lang="en-US"/>
          </a:p>
        </p:txBody>
      </p:sp>
    </p:spTree>
    <p:extLst>
      <p:ext uri="{BB962C8B-B14F-4D97-AF65-F5344CB8AC3E}">
        <p14:creationId xmlns:p14="http://schemas.microsoft.com/office/powerpoint/2010/main" val="355772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273D31-883E-4CC6-9DDE-7AB0057A77AF}"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5AA98-7793-4CAF-B6E0-0454560AF784}" type="slidenum">
              <a:rPr lang="en-US" smtClean="0"/>
              <a:t>‹#›</a:t>
            </a:fld>
            <a:endParaRPr lang="en-US"/>
          </a:p>
        </p:txBody>
      </p:sp>
    </p:spTree>
    <p:extLst>
      <p:ext uri="{BB962C8B-B14F-4D97-AF65-F5344CB8AC3E}">
        <p14:creationId xmlns:p14="http://schemas.microsoft.com/office/powerpoint/2010/main" val="151567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273D31-883E-4CC6-9DDE-7AB0057A77AF}"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5AA98-7793-4CAF-B6E0-0454560AF784}" type="slidenum">
              <a:rPr lang="en-US" smtClean="0"/>
              <a:t>‹#›</a:t>
            </a:fld>
            <a:endParaRPr lang="en-US"/>
          </a:p>
        </p:txBody>
      </p:sp>
    </p:spTree>
    <p:extLst>
      <p:ext uri="{BB962C8B-B14F-4D97-AF65-F5344CB8AC3E}">
        <p14:creationId xmlns:p14="http://schemas.microsoft.com/office/powerpoint/2010/main" val="366324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273D31-883E-4CC6-9DDE-7AB0057A77AF}"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5AA98-7793-4CAF-B6E0-0454560AF784}" type="slidenum">
              <a:rPr lang="en-US" smtClean="0"/>
              <a:t>‹#›</a:t>
            </a:fld>
            <a:endParaRPr lang="en-US"/>
          </a:p>
        </p:txBody>
      </p:sp>
    </p:spTree>
    <p:extLst>
      <p:ext uri="{BB962C8B-B14F-4D97-AF65-F5344CB8AC3E}">
        <p14:creationId xmlns:p14="http://schemas.microsoft.com/office/powerpoint/2010/main" val="305795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73D31-883E-4CC6-9DDE-7AB0057A77AF}"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5AA98-7793-4CAF-B6E0-0454560AF784}" type="slidenum">
              <a:rPr lang="en-US" smtClean="0"/>
              <a:t>‹#›</a:t>
            </a:fld>
            <a:endParaRPr lang="en-US"/>
          </a:p>
        </p:txBody>
      </p:sp>
    </p:spTree>
    <p:extLst>
      <p:ext uri="{BB962C8B-B14F-4D97-AF65-F5344CB8AC3E}">
        <p14:creationId xmlns:p14="http://schemas.microsoft.com/office/powerpoint/2010/main" val="59357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273D31-883E-4CC6-9DDE-7AB0057A77AF}"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5AA98-7793-4CAF-B6E0-0454560AF784}" type="slidenum">
              <a:rPr lang="en-US" smtClean="0"/>
              <a:t>‹#›</a:t>
            </a:fld>
            <a:endParaRPr lang="en-US"/>
          </a:p>
        </p:txBody>
      </p:sp>
    </p:spTree>
    <p:extLst>
      <p:ext uri="{BB962C8B-B14F-4D97-AF65-F5344CB8AC3E}">
        <p14:creationId xmlns:p14="http://schemas.microsoft.com/office/powerpoint/2010/main" val="79215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273D31-883E-4CC6-9DDE-7AB0057A77AF}"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5AA98-7793-4CAF-B6E0-0454560AF784}" type="slidenum">
              <a:rPr lang="en-US" smtClean="0"/>
              <a:t>‹#›</a:t>
            </a:fld>
            <a:endParaRPr lang="en-US"/>
          </a:p>
        </p:txBody>
      </p:sp>
    </p:spTree>
    <p:extLst>
      <p:ext uri="{BB962C8B-B14F-4D97-AF65-F5344CB8AC3E}">
        <p14:creationId xmlns:p14="http://schemas.microsoft.com/office/powerpoint/2010/main" val="280651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73D31-883E-4CC6-9DDE-7AB0057A77AF}" type="datetimeFigureOut">
              <a:rPr lang="en-US" smtClean="0"/>
              <a:t>10/15/2023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5AA98-7793-4CAF-B6E0-0454560AF784}" type="slidenum">
              <a:rPr lang="en-US" smtClean="0"/>
              <a:t>‹#›</a:t>
            </a:fld>
            <a:endParaRPr lang="en-US"/>
          </a:p>
        </p:txBody>
      </p:sp>
    </p:spTree>
    <p:extLst>
      <p:ext uri="{BB962C8B-B14F-4D97-AF65-F5344CB8AC3E}">
        <p14:creationId xmlns:p14="http://schemas.microsoft.com/office/powerpoint/2010/main" val="1214020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marvelapp.com/prototype/27e8cb0g/screen/8561144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99F2F2A-EEEB-074D-B786-2753C844A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5" y="16801"/>
            <a:ext cx="9906000" cy="6858000"/>
          </a:xfrm>
          <a:prstGeom prst="rect">
            <a:avLst/>
          </a:prstGeom>
        </p:spPr>
      </p:pic>
      <p:pic>
        <p:nvPicPr>
          <p:cNvPr id="29" name="Picture 28" descr="D:\E-Participation department\10 LOGOs\MODEE logo.jpg"/>
          <p:cNvPicPr/>
          <p:nvPr/>
        </p:nvPicPr>
        <p:blipFill rotWithShape="1">
          <a:blip r:embed="rId3" cstate="print">
            <a:extLst>
              <a:ext uri="{28A0092B-C50C-407E-A947-70E740481C1C}">
                <a14:useLocalDpi xmlns:a14="http://schemas.microsoft.com/office/drawing/2010/main" val="0"/>
              </a:ext>
            </a:extLst>
          </a:blip>
          <a:srcRect t="11468" b="12844"/>
          <a:stretch/>
        </p:blipFill>
        <p:spPr bwMode="auto">
          <a:xfrm>
            <a:off x="9909615" y="300771"/>
            <a:ext cx="2149813" cy="1605064"/>
          </a:xfrm>
          <a:prstGeom prst="rect">
            <a:avLst/>
          </a:prstGeom>
          <a:noFill/>
          <a:ln>
            <a:noFill/>
          </a:ln>
        </p:spPr>
      </p:pic>
      <p:sp>
        <p:nvSpPr>
          <p:cNvPr id="32" name="Title 1"/>
          <p:cNvSpPr>
            <a:spLocks noGrp="1"/>
          </p:cNvSpPr>
          <p:nvPr>
            <p:ph type="ctrTitle"/>
          </p:nvPr>
        </p:nvSpPr>
        <p:spPr>
          <a:xfrm>
            <a:off x="963478" y="877455"/>
            <a:ext cx="9756843" cy="4479635"/>
          </a:xfrm>
        </p:spPr>
        <p:txBody>
          <a:bodyPr>
            <a:noAutofit/>
          </a:bodyPr>
          <a:lstStyle/>
          <a:p>
            <a:pPr>
              <a:lnSpc>
                <a:spcPct val="150000"/>
              </a:lnSpc>
            </a:pPr>
            <a:r>
              <a:rPr lang="ar-JO" sz="3600" b="1" dirty="0" smtClean="0">
                <a:solidFill>
                  <a:srgbClr val="6C2B26"/>
                </a:solidFill>
                <a:latin typeface="Calibri" panose="020F0502020204030204" pitchFamily="34" charset="0"/>
                <a:cs typeface="Calibri" panose="020F0502020204030204" pitchFamily="34" charset="0"/>
              </a:rPr>
              <a:t>شراكة </a:t>
            </a:r>
            <a:r>
              <a:rPr lang="ar-JO" sz="3600" b="1" dirty="0">
                <a:solidFill>
                  <a:srgbClr val="6C2B26"/>
                </a:solidFill>
                <a:latin typeface="Calibri" panose="020F0502020204030204" pitchFamily="34" charset="0"/>
                <a:cs typeface="Calibri" panose="020F0502020204030204" pitchFamily="34" charset="0"/>
              </a:rPr>
              <a:t>الحكومات الشفافة</a:t>
            </a:r>
            <a:br>
              <a:rPr lang="ar-JO" sz="3600" b="1" dirty="0">
                <a:solidFill>
                  <a:srgbClr val="6C2B26"/>
                </a:solidFill>
                <a:latin typeface="Calibri" panose="020F0502020204030204" pitchFamily="34" charset="0"/>
                <a:cs typeface="Calibri" panose="020F0502020204030204" pitchFamily="34" charset="0"/>
              </a:rPr>
            </a:br>
            <a:r>
              <a:rPr lang="ar-JO" sz="3600" b="1" dirty="0">
                <a:solidFill>
                  <a:srgbClr val="6C2B26"/>
                </a:solidFill>
                <a:latin typeface="Calibri" panose="020F0502020204030204" pitchFamily="34" charset="0"/>
                <a:cs typeface="Calibri" panose="020F0502020204030204" pitchFamily="34" charset="0"/>
              </a:rPr>
              <a:t>الخطة الوطنية الخامسة 2021 </a:t>
            </a:r>
            <a:r>
              <a:rPr lang="ar-JO" sz="3600" b="1" dirty="0" smtClean="0">
                <a:solidFill>
                  <a:srgbClr val="6C2B26"/>
                </a:solidFill>
                <a:latin typeface="Calibri" panose="020F0502020204030204" pitchFamily="34" charset="0"/>
                <a:cs typeface="Calibri" panose="020F0502020204030204" pitchFamily="34" charset="0"/>
              </a:rPr>
              <a:t>– 2025</a:t>
            </a:r>
            <a:br>
              <a:rPr lang="ar-JO" sz="3600" b="1" dirty="0" smtClean="0">
                <a:solidFill>
                  <a:srgbClr val="6C2B26"/>
                </a:solidFill>
                <a:latin typeface="Calibri" panose="020F0502020204030204" pitchFamily="34" charset="0"/>
                <a:cs typeface="Calibri" panose="020F0502020204030204" pitchFamily="34" charset="0"/>
              </a:rPr>
            </a:br>
            <a:r>
              <a:rPr lang="ar-JO" sz="3600" b="1" dirty="0" smtClean="0">
                <a:solidFill>
                  <a:srgbClr val="6C2B26"/>
                </a:solidFill>
                <a:latin typeface="Calibri" panose="020F0502020204030204" pitchFamily="34" charset="0"/>
                <a:cs typeface="Calibri" panose="020F0502020204030204" pitchFamily="34" charset="0"/>
              </a:rPr>
              <a:t>الالتزام الثاني: تعزيز المشاركة المجتمعية في عملية صنع القرار من خلال الوسائل الالكترونية </a:t>
            </a:r>
            <a:br>
              <a:rPr lang="ar-JO" sz="3600" b="1" dirty="0" smtClean="0">
                <a:solidFill>
                  <a:srgbClr val="6C2B26"/>
                </a:solidFill>
                <a:latin typeface="Calibri" panose="020F0502020204030204" pitchFamily="34" charset="0"/>
                <a:cs typeface="Calibri" panose="020F0502020204030204" pitchFamily="34" charset="0"/>
              </a:rPr>
            </a:br>
            <a:r>
              <a:rPr lang="ar-JO" sz="3600" b="1" dirty="0" smtClean="0">
                <a:solidFill>
                  <a:srgbClr val="6C2B26"/>
                </a:solidFill>
                <a:latin typeface="Calibri" panose="020F0502020204030204" pitchFamily="34" charset="0"/>
                <a:cs typeface="Calibri" panose="020F0502020204030204" pitchFamily="34" charset="0"/>
              </a:rPr>
              <a:t>المحور الثالث: المبادئ العامة للمشاركة الالكترونية وضوابطها</a:t>
            </a:r>
            <a:endParaRPr lang="en-US" sz="7200" b="1" dirty="0">
              <a:solidFill>
                <a:srgbClr val="6C2B26"/>
              </a:solidFill>
            </a:endParaRPr>
          </a:p>
        </p:txBody>
      </p:sp>
    </p:spTree>
    <p:extLst>
      <p:ext uri="{BB962C8B-B14F-4D97-AF65-F5344CB8AC3E}">
        <p14:creationId xmlns:p14="http://schemas.microsoft.com/office/powerpoint/2010/main" val="256803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9F2F2A-EEEB-074D-B786-2753C844A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12" name="Picture 11" descr="D:\E-Participation department\10 LOGOs\MODEE logo.jpg"/>
          <p:cNvPicPr/>
          <p:nvPr/>
        </p:nvPicPr>
        <p:blipFill rotWithShape="1">
          <a:blip r:embed="rId4" cstate="print">
            <a:extLst>
              <a:ext uri="{28A0092B-C50C-407E-A947-70E740481C1C}">
                <a14:useLocalDpi xmlns:a14="http://schemas.microsoft.com/office/drawing/2010/main" val="0"/>
              </a:ext>
            </a:extLst>
          </a:blip>
          <a:srcRect t="11468" b="12844"/>
          <a:stretch/>
        </p:blipFill>
        <p:spPr bwMode="auto">
          <a:xfrm>
            <a:off x="11147453" y="0"/>
            <a:ext cx="1044547" cy="936458"/>
          </a:xfrm>
          <a:prstGeom prst="rect">
            <a:avLst/>
          </a:prstGeom>
          <a:noFill/>
          <a:ln>
            <a:noFill/>
          </a:ln>
        </p:spPr>
      </p:pic>
      <p:sp>
        <p:nvSpPr>
          <p:cNvPr id="13" name="Title 6"/>
          <p:cNvSpPr txBox="1">
            <a:spLocks/>
          </p:cNvSpPr>
          <p:nvPr/>
        </p:nvSpPr>
        <p:spPr>
          <a:xfrm>
            <a:off x="968830" y="77420"/>
            <a:ext cx="9982199" cy="109933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JO" sz="4400" u="sng" dirty="0">
                <a:solidFill>
                  <a:srgbClr val="822F26"/>
                </a:solidFill>
              </a:rPr>
              <a:t>دور المجتمع المدني في تحقيق مبادئ المشاركة الإلكترونية</a:t>
            </a:r>
            <a:endParaRPr lang="en-US" sz="4400" u="sng" dirty="0">
              <a:solidFill>
                <a:srgbClr val="822F26"/>
              </a:solidFill>
            </a:endParaRPr>
          </a:p>
        </p:txBody>
      </p:sp>
      <p:sp>
        <p:nvSpPr>
          <p:cNvPr id="4" name="Rectangle 3"/>
          <p:cNvSpPr/>
          <p:nvPr/>
        </p:nvSpPr>
        <p:spPr>
          <a:xfrm>
            <a:off x="631371" y="1417056"/>
            <a:ext cx="11201400" cy="4797467"/>
          </a:xfrm>
          <a:prstGeom prst="rect">
            <a:avLst/>
          </a:prstGeom>
        </p:spPr>
        <p:txBody>
          <a:bodyPr wrap="square">
            <a:spAutoFit/>
          </a:bodyPr>
          <a:lstStyle/>
          <a:p>
            <a:pPr marL="247015" marR="0" algn="justLow" rtl="1">
              <a:lnSpc>
                <a:spcPct val="150000"/>
              </a:lnSpc>
              <a:spcBef>
                <a:spcPts val="0"/>
              </a:spcBef>
              <a:spcAft>
                <a:spcPts val="0"/>
              </a:spcAft>
            </a:pPr>
            <a:r>
              <a:rPr lang="ar-SA" sz="2000" dirty="0">
                <a:latin typeface="Arial" panose="020B0604020202020204" pitchFamily="34" charset="0"/>
                <a:ea typeface="Arial" panose="020B0604020202020204" pitchFamily="34" charset="0"/>
                <a:cs typeface="Times New Roman" panose="02020603050405020304" pitchFamily="18" charset="0"/>
              </a:rPr>
              <a:t>تشجع الحكومة منظمات المجتمع المدني المساهمة في تفعيل عملية المشاركة العامة الإلكترونية، إيمانا منها بالدور الذي تلعبه في تمثيل فئات مختلفة من المجتمع المحلي  والوصول اليها، وبالاضافة الى المبادئ المذكورة اعلاه يتلخص دور منظمات المجتمع المدني بما يلي</a:t>
            </a:r>
            <a:r>
              <a:rPr lang="ar-SA" sz="2000" dirty="0" smtClean="0">
                <a:latin typeface="Arial" panose="020B0604020202020204" pitchFamily="34" charset="0"/>
                <a:ea typeface="Arial" panose="020B0604020202020204" pitchFamily="34" charset="0"/>
                <a:cs typeface="Times New Roman" panose="02020603050405020304" pitchFamily="18" charset="0"/>
              </a:rPr>
              <a:t>:</a:t>
            </a:r>
            <a:endParaRPr lang="en-US" sz="2000" dirty="0" smtClean="0">
              <a:latin typeface="Arial" panose="020B0604020202020204" pitchFamily="34" charset="0"/>
              <a:ea typeface="Arial" panose="020B0604020202020204" pitchFamily="34" charset="0"/>
              <a:cs typeface="Times New Roman" panose="02020603050405020304" pitchFamily="18" charset="0"/>
            </a:endParaRPr>
          </a:p>
          <a:p>
            <a:pPr marL="247015" marR="0" algn="justLow" rtl="1">
              <a:lnSpc>
                <a:spcPct val="115000"/>
              </a:lnSpc>
              <a:spcBef>
                <a:spcPts val="0"/>
              </a:spcBef>
              <a:spcAft>
                <a:spcPts val="0"/>
              </a:spcAft>
            </a:pPr>
            <a:endParaRPr lang="en-US" sz="500" dirty="0" smtClean="0">
              <a:latin typeface="Arial" panose="020B0604020202020204" pitchFamily="34" charset="0"/>
              <a:ea typeface="Arial" panose="020B0604020202020204" pitchFamily="34" charset="0"/>
              <a:cs typeface="Times New Roman" panose="02020603050405020304" pitchFamily="18" charset="0"/>
            </a:endParaRPr>
          </a:p>
          <a:p>
            <a:pPr marL="285750" lvl="0" indent="-285750" algn="justLow" rtl="1">
              <a:lnSpc>
                <a:spcPct val="200000"/>
              </a:lnSpc>
              <a:buFont typeface="Arial" panose="020B0604020202020204" pitchFamily="34" charset="0"/>
              <a:buChar char="•"/>
            </a:pPr>
            <a:r>
              <a:rPr lang="ar-SA" sz="2000" dirty="0">
                <a:cs typeface="+mj-cs"/>
              </a:rPr>
              <a:t>تعزيز ثقة المجتمع المحلي في عملية المشاركة الإلكترونية ومصداقية إجراءاتها.</a:t>
            </a:r>
            <a:endParaRPr lang="en-US" sz="2000" dirty="0">
              <a:cs typeface="+mj-cs"/>
            </a:endParaRPr>
          </a:p>
          <a:p>
            <a:pPr marL="285750" lvl="0" indent="-285750" algn="justLow" rtl="1">
              <a:lnSpc>
                <a:spcPct val="200000"/>
              </a:lnSpc>
              <a:buFont typeface="Arial" panose="020B0604020202020204" pitchFamily="34" charset="0"/>
              <a:buChar char="•"/>
            </a:pPr>
            <a:r>
              <a:rPr lang="ar-SA" sz="2000" dirty="0">
                <a:cs typeface="+mj-cs"/>
              </a:rPr>
              <a:t>المساهمة في وصول أكبر عدد من أصحاب المصلحة إلى عملية المشاركة العامة للتأثير في عملية صنع القرار.</a:t>
            </a:r>
            <a:endParaRPr lang="en-US" sz="2000" dirty="0">
              <a:cs typeface="+mj-cs"/>
            </a:endParaRPr>
          </a:p>
          <a:p>
            <a:pPr marL="285750" lvl="0" indent="-285750" algn="justLow" rtl="1">
              <a:lnSpc>
                <a:spcPct val="200000"/>
              </a:lnSpc>
              <a:buFont typeface="Arial" panose="020B0604020202020204" pitchFamily="34" charset="0"/>
              <a:buChar char="•"/>
            </a:pPr>
            <a:r>
              <a:rPr lang="ar-SA" sz="2000" dirty="0">
                <a:cs typeface="+mj-cs"/>
              </a:rPr>
              <a:t>التشاركية بين الجهات الحكومية ومنظمات المجتمع المدني لتفعيل عملية المشاركة الإلكترونية وتوجيه صانعي القرار نحو الاستجابة لاهتمامات المجتمع المحلي.</a:t>
            </a:r>
            <a:endParaRPr lang="en-US" sz="2000" dirty="0">
              <a:cs typeface="+mj-cs"/>
            </a:endParaRPr>
          </a:p>
          <a:p>
            <a:pPr marL="285750" lvl="0" indent="-285750" algn="justLow" rtl="1">
              <a:lnSpc>
                <a:spcPct val="200000"/>
              </a:lnSpc>
              <a:buFont typeface="Arial" panose="020B0604020202020204" pitchFamily="34" charset="0"/>
              <a:buChar char="•"/>
            </a:pPr>
            <a:r>
              <a:rPr lang="ar-SA" sz="2000" dirty="0">
                <a:cs typeface="+mj-cs"/>
              </a:rPr>
              <a:t>المساهمة في رفع الوعي بين أفراد المجتمع المحلي والجهات المختلفة في أهمية المشاركة العامة والسبل المتاحة لها.</a:t>
            </a:r>
            <a:endParaRPr lang="en-US" sz="2000" dirty="0">
              <a:cs typeface="+mj-cs"/>
            </a:endParaRPr>
          </a:p>
          <a:p>
            <a:pPr marL="285750" lvl="0" indent="-285750" algn="justLow" rtl="1">
              <a:lnSpc>
                <a:spcPct val="200000"/>
              </a:lnSpc>
              <a:buFont typeface="Arial" panose="020B0604020202020204" pitchFamily="34" charset="0"/>
              <a:buChar char="•"/>
            </a:pPr>
            <a:r>
              <a:rPr lang="ar-SA" sz="2000" dirty="0">
                <a:cs typeface="+mj-cs"/>
              </a:rPr>
              <a:t>المساهمة في بناء تواصل فعّال مع فئات المجتمع الاقل حظاً والوصول لإدماج جميع فئات المجتمع بعملية المشاركة العامة. </a:t>
            </a:r>
            <a:endParaRPr lang="en-US" sz="2000" dirty="0">
              <a:cs typeface="+mj-cs"/>
            </a:endParaRPr>
          </a:p>
        </p:txBody>
      </p:sp>
    </p:spTree>
    <p:extLst>
      <p:ext uri="{BB962C8B-B14F-4D97-AF65-F5344CB8AC3E}">
        <p14:creationId xmlns:p14="http://schemas.microsoft.com/office/powerpoint/2010/main" val="3126030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9F2F2A-EEEB-074D-B786-2753C844A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6" name="Rectangle 5"/>
          <p:cNvSpPr/>
          <p:nvPr/>
        </p:nvSpPr>
        <p:spPr>
          <a:xfrm>
            <a:off x="8848288" y="1730718"/>
            <a:ext cx="2799165" cy="461665"/>
          </a:xfrm>
          <a:prstGeom prst="rect">
            <a:avLst/>
          </a:prstGeom>
        </p:spPr>
        <p:txBody>
          <a:bodyPr wrap="square">
            <a:spAutoFit/>
          </a:bodyPr>
          <a:lstStyle/>
          <a:p>
            <a:pPr algn="ctr" rtl="1"/>
            <a:r>
              <a:rPr lang="ar-JO" sz="2400" b="1" u="sng" dirty="0" smtClean="0">
                <a:latin typeface="Tajawal-Light"/>
              </a:rPr>
              <a:t>الثقة</a:t>
            </a:r>
          </a:p>
        </p:txBody>
      </p:sp>
      <p:sp>
        <p:nvSpPr>
          <p:cNvPr id="7" name="Rectangle 6"/>
          <p:cNvSpPr/>
          <p:nvPr/>
        </p:nvSpPr>
        <p:spPr>
          <a:xfrm>
            <a:off x="5061986" y="1730718"/>
            <a:ext cx="2628117" cy="461665"/>
          </a:xfrm>
          <a:prstGeom prst="rect">
            <a:avLst/>
          </a:prstGeom>
        </p:spPr>
        <p:txBody>
          <a:bodyPr wrap="square">
            <a:spAutoFit/>
          </a:bodyPr>
          <a:lstStyle/>
          <a:p>
            <a:pPr algn="ctr" rtl="1"/>
            <a:r>
              <a:rPr lang="ar-JO" sz="2400" b="1" u="sng" dirty="0" smtClean="0">
                <a:latin typeface="Tajawal-Light"/>
              </a:rPr>
              <a:t>الشفافية</a:t>
            </a:r>
          </a:p>
        </p:txBody>
      </p:sp>
      <p:sp>
        <p:nvSpPr>
          <p:cNvPr id="8" name="Rectangle 7"/>
          <p:cNvSpPr/>
          <p:nvPr/>
        </p:nvSpPr>
        <p:spPr>
          <a:xfrm>
            <a:off x="1065700" y="1730718"/>
            <a:ext cx="2628117" cy="461665"/>
          </a:xfrm>
          <a:prstGeom prst="rect">
            <a:avLst/>
          </a:prstGeom>
        </p:spPr>
        <p:txBody>
          <a:bodyPr wrap="square">
            <a:spAutoFit/>
          </a:bodyPr>
          <a:lstStyle/>
          <a:p>
            <a:pPr algn="ctr" rtl="1"/>
            <a:r>
              <a:rPr lang="ar-JO" sz="2400" b="1" u="sng" dirty="0" smtClean="0">
                <a:latin typeface="Tajawal-Light"/>
              </a:rPr>
              <a:t>الشمولية وعدم التمييز</a:t>
            </a:r>
          </a:p>
        </p:txBody>
      </p:sp>
      <p:sp>
        <p:nvSpPr>
          <p:cNvPr id="9" name="Rectangle 8"/>
          <p:cNvSpPr/>
          <p:nvPr/>
        </p:nvSpPr>
        <p:spPr>
          <a:xfrm>
            <a:off x="8733457" y="2833351"/>
            <a:ext cx="3028825" cy="461665"/>
          </a:xfrm>
          <a:prstGeom prst="rect">
            <a:avLst/>
          </a:prstGeom>
        </p:spPr>
        <p:txBody>
          <a:bodyPr wrap="square">
            <a:spAutoFit/>
          </a:bodyPr>
          <a:lstStyle/>
          <a:p>
            <a:pPr algn="ctr" rtl="1"/>
            <a:r>
              <a:rPr lang="ar-JO" sz="2400" b="1" u="sng" dirty="0" smtClean="0">
                <a:latin typeface="Tajawal-Light"/>
              </a:rPr>
              <a:t>المصداقية</a:t>
            </a:r>
          </a:p>
        </p:txBody>
      </p:sp>
      <p:sp>
        <p:nvSpPr>
          <p:cNvPr id="11" name="Rectangle 10"/>
          <p:cNvSpPr/>
          <p:nvPr/>
        </p:nvSpPr>
        <p:spPr>
          <a:xfrm>
            <a:off x="5056254" y="2833351"/>
            <a:ext cx="2732314" cy="461665"/>
          </a:xfrm>
          <a:prstGeom prst="rect">
            <a:avLst/>
          </a:prstGeom>
        </p:spPr>
        <p:txBody>
          <a:bodyPr wrap="square">
            <a:spAutoFit/>
          </a:bodyPr>
          <a:lstStyle/>
          <a:p>
            <a:pPr algn="ctr" rtl="1"/>
            <a:r>
              <a:rPr lang="ar-JO" sz="2400" b="1" u="sng" dirty="0" smtClean="0">
                <a:latin typeface="Tajawal-Light"/>
              </a:rPr>
              <a:t>الملكية الفكرية</a:t>
            </a:r>
          </a:p>
        </p:txBody>
      </p:sp>
      <p:sp>
        <p:nvSpPr>
          <p:cNvPr id="14" name="Rectangle 13"/>
          <p:cNvSpPr/>
          <p:nvPr/>
        </p:nvSpPr>
        <p:spPr>
          <a:xfrm>
            <a:off x="613839" y="3869374"/>
            <a:ext cx="3531840" cy="830997"/>
          </a:xfrm>
          <a:prstGeom prst="rect">
            <a:avLst/>
          </a:prstGeom>
        </p:spPr>
        <p:txBody>
          <a:bodyPr wrap="square">
            <a:spAutoFit/>
          </a:bodyPr>
          <a:lstStyle/>
          <a:p>
            <a:pPr algn="ctr" rtl="1"/>
            <a:r>
              <a:rPr lang="ar-JO" sz="2400" b="1" u="sng" dirty="0" smtClean="0">
                <a:latin typeface="Tajawal-Light"/>
              </a:rPr>
              <a:t>احترام الخصوصية وحماية البيانات الشخصية</a:t>
            </a:r>
          </a:p>
        </p:txBody>
      </p:sp>
      <p:sp>
        <p:nvSpPr>
          <p:cNvPr id="15" name="Rectangle 14"/>
          <p:cNvSpPr/>
          <p:nvPr/>
        </p:nvSpPr>
        <p:spPr>
          <a:xfrm>
            <a:off x="8756406" y="3923677"/>
            <a:ext cx="2982926" cy="461665"/>
          </a:xfrm>
          <a:prstGeom prst="rect">
            <a:avLst/>
          </a:prstGeom>
        </p:spPr>
        <p:txBody>
          <a:bodyPr wrap="square">
            <a:spAutoFit/>
          </a:bodyPr>
          <a:lstStyle/>
          <a:p>
            <a:pPr algn="ctr" rtl="1"/>
            <a:r>
              <a:rPr lang="ar-JO" sz="2400" b="1" u="sng" dirty="0" smtClean="0">
                <a:latin typeface="Tajawal-Light"/>
              </a:rPr>
              <a:t>الاحترام وعدم الاساءة</a:t>
            </a:r>
          </a:p>
        </p:txBody>
      </p:sp>
      <p:sp>
        <p:nvSpPr>
          <p:cNvPr id="16" name="Rectangle 15"/>
          <p:cNvSpPr/>
          <p:nvPr/>
        </p:nvSpPr>
        <p:spPr>
          <a:xfrm>
            <a:off x="4694202" y="3877510"/>
            <a:ext cx="3456418" cy="461665"/>
          </a:xfrm>
          <a:prstGeom prst="rect">
            <a:avLst/>
          </a:prstGeom>
        </p:spPr>
        <p:txBody>
          <a:bodyPr wrap="square">
            <a:spAutoFit/>
          </a:bodyPr>
          <a:lstStyle/>
          <a:p>
            <a:pPr algn="ctr" rtl="1"/>
            <a:r>
              <a:rPr lang="ar-JO" sz="2400" b="1" u="sng" dirty="0" smtClean="0">
                <a:latin typeface="Tajawal-Light"/>
              </a:rPr>
              <a:t>الوضوح والمشاركة الفعالة</a:t>
            </a:r>
          </a:p>
        </p:txBody>
      </p:sp>
      <p:sp>
        <p:nvSpPr>
          <p:cNvPr id="17" name="Rectangle 16"/>
          <p:cNvSpPr/>
          <p:nvPr/>
        </p:nvSpPr>
        <p:spPr>
          <a:xfrm>
            <a:off x="1065699" y="2830756"/>
            <a:ext cx="2628117" cy="461665"/>
          </a:xfrm>
          <a:prstGeom prst="rect">
            <a:avLst/>
          </a:prstGeom>
        </p:spPr>
        <p:txBody>
          <a:bodyPr wrap="square">
            <a:spAutoFit/>
          </a:bodyPr>
          <a:lstStyle/>
          <a:p>
            <a:pPr algn="ctr" rtl="1"/>
            <a:r>
              <a:rPr lang="ar-JO" sz="2400" b="1" u="sng" dirty="0" smtClean="0">
                <a:latin typeface="Tajawal-Light"/>
              </a:rPr>
              <a:t>المسؤولية</a:t>
            </a:r>
          </a:p>
        </p:txBody>
      </p:sp>
      <p:sp>
        <p:nvSpPr>
          <p:cNvPr id="18" name="Rectangle 17"/>
          <p:cNvSpPr/>
          <p:nvPr/>
        </p:nvSpPr>
        <p:spPr>
          <a:xfrm>
            <a:off x="6523085" y="5061568"/>
            <a:ext cx="3255069" cy="461665"/>
          </a:xfrm>
          <a:prstGeom prst="rect">
            <a:avLst/>
          </a:prstGeom>
        </p:spPr>
        <p:txBody>
          <a:bodyPr wrap="square">
            <a:spAutoFit/>
          </a:bodyPr>
          <a:lstStyle/>
          <a:p>
            <a:pPr algn="ctr" rtl="1"/>
            <a:r>
              <a:rPr lang="ar-JO" sz="2400" b="1" u="sng" dirty="0" smtClean="0">
                <a:latin typeface="Tajawal-Light"/>
              </a:rPr>
              <a:t>النزاهة الوطنية</a:t>
            </a:r>
          </a:p>
        </p:txBody>
      </p:sp>
      <p:sp>
        <p:nvSpPr>
          <p:cNvPr id="19" name="Rectangle 18"/>
          <p:cNvSpPr/>
          <p:nvPr/>
        </p:nvSpPr>
        <p:spPr>
          <a:xfrm>
            <a:off x="3153874" y="5061568"/>
            <a:ext cx="3080655" cy="461665"/>
          </a:xfrm>
          <a:prstGeom prst="rect">
            <a:avLst/>
          </a:prstGeom>
        </p:spPr>
        <p:txBody>
          <a:bodyPr wrap="square">
            <a:spAutoFit/>
          </a:bodyPr>
          <a:lstStyle/>
          <a:p>
            <a:pPr algn="ctr" rtl="1"/>
            <a:r>
              <a:rPr lang="ar-JO" sz="2400" b="1" u="sng" dirty="0" smtClean="0">
                <a:latin typeface="Tajawal-Light"/>
              </a:rPr>
              <a:t>الاختصاص القضائي</a:t>
            </a:r>
          </a:p>
        </p:txBody>
      </p:sp>
      <p:sp>
        <p:nvSpPr>
          <p:cNvPr id="20" name="Title 6"/>
          <p:cNvSpPr txBox="1">
            <a:spLocks/>
          </p:cNvSpPr>
          <p:nvPr/>
        </p:nvSpPr>
        <p:spPr>
          <a:xfrm>
            <a:off x="2933561" y="252836"/>
            <a:ext cx="6601935" cy="7910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JO" sz="4400" u="sng" dirty="0" smtClean="0">
                <a:solidFill>
                  <a:srgbClr val="822F26"/>
                </a:solidFill>
              </a:rPr>
              <a:t>المبادئ العامة للمشاركة الالكترونية</a:t>
            </a:r>
            <a:endParaRPr lang="en-US" sz="4400" u="sng" dirty="0">
              <a:solidFill>
                <a:srgbClr val="822F26"/>
              </a:solidFill>
            </a:endParaRPr>
          </a:p>
        </p:txBody>
      </p:sp>
      <p:pic>
        <p:nvPicPr>
          <p:cNvPr id="21" name="Picture 20" descr="D:\E-Participation department\10 LOGOs\MODEE logo.jpg"/>
          <p:cNvPicPr/>
          <p:nvPr/>
        </p:nvPicPr>
        <p:blipFill rotWithShape="1">
          <a:blip r:embed="rId4" cstate="print">
            <a:extLst>
              <a:ext uri="{28A0092B-C50C-407E-A947-70E740481C1C}">
                <a14:useLocalDpi xmlns:a14="http://schemas.microsoft.com/office/drawing/2010/main" val="0"/>
              </a:ext>
            </a:extLst>
          </a:blip>
          <a:srcRect t="11468" b="12844"/>
          <a:stretch/>
        </p:blipFill>
        <p:spPr bwMode="auto">
          <a:xfrm>
            <a:off x="11147453" y="0"/>
            <a:ext cx="1044547" cy="936458"/>
          </a:xfrm>
          <a:prstGeom prst="rect">
            <a:avLst/>
          </a:prstGeom>
          <a:noFill/>
          <a:ln>
            <a:noFill/>
          </a:ln>
        </p:spPr>
      </p:pic>
    </p:spTree>
    <p:extLst>
      <p:ext uri="{BB962C8B-B14F-4D97-AF65-F5344CB8AC3E}">
        <p14:creationId xmlns:p14="http://schemas.microsoft.com/office/powerpoint/2010/main" val="650221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99F2F2A-EEEB-074D-B786-2753C844A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5" y="16801"/>
            <a:ext cx="9906000" cy="6858000"/>
          </a:xfrm>
          <a:prstGeom prst="rect">
            <a:avLst/>
          </a:prstGeom>
        </p:spPr>
      </p:pic>
      <p:sp>
        <p:nvSpPr>
          <p:cNvPr id="5" name="Title 1"/>
          <p:cNvSpPr>
            <a:spLocks noGrp="1"/>
          </p:cNvSpPr>
          <p:nvPr>
            <p:ph type="ctrTitle"/>
          </p:nvPr>
        </p:nvSpPr>
        <p:spPr>
          <a:xfrm>
            <a:off x="925884" y="3193087"/>
            <a:ext cx="9756843" cy="1231207"/>
          </a:xfrm>
        </p:spPr>
        <p:txBody>
          <a:bodyPr>
            <a:noAutofit/>
          </a:bodyPr>
          <a:lstStyle/>
          <a:p>
            <a:pPr>
              <a:lnSpc>
                <a:spcPct val="150000"/>
              </a:lnSpc>
            </a:pPr>
            <a:r>
              <a:rPr lang="ar-JO" sz="5400" b="1" dirty="0" smtClean="0">
                <a:solidFill>
                  <a:srgbClr val="6C2B26"/>
                </a:solidFill>
                <a:latin typeface="Calibri" panose="020F0502020204030204" pitchFamily="34" charset="0"/>
                <a:cs typeface="Calibri" panose="020F0502020204030204" pitchFamily="34" charset="0"/>
              </a:rPr>
              <a:t>شكراً لاستماعكم</a:t>
            </a:r>
            <a:endParaRPr lang="en-US" sz="11500" b="1" dirty="0">
              <a:solidFill>
                <a:srgbClr val="6C2B26"/>
              </a:solidFill>
            </a:endParaRPr>
          </a:p>
        </p:txBody>
      </p:sp>
      <p:pic>
        <p:nvPicPr>
          <p:cNvPr id="6" name="Picture 5" descr="D:\E-Participation department\10 LOGOs\MODEE logo.jpg"/>
          <p:cNvPicPr/>
          <p:nvPr/>
        </p:nvPicPr>
        <p:blipFill rotWithShape="1">
          <a:blip r:embed="rId3" cstate="print">
            <a:extLst>
              <a:ext uri="{28A0092B-C50C-407E-A947-70E740481C1C}">
                <a14:useLocalDpi xmlns:a14="http://schemas.microsoft.com/office/drawing/2010/main" val="0"/>
              </a:ext>
            </a:extLst>
          </a:blip>
          <a:srcRect t="11468" b="12844"/>
          <a:stretch/>
        </p:blipFill>
        <p:spPr bwMode="auto">
          <a:xfrm>
            <a:off x="4347841" y="1025608"/>
            <a:ext cx="2912930" cy="1902688"/>
          </a:xfrm>
          <a:prstGeom prst="rect">
            <a:avLst/>
          </a:prstGeom>
          <a:noFill/>
          <a:ln>
            <a:noFill/>
          </a:ln>
        </p:spPr>
      </p:pic>
    </p:spTree>
    <p:extLst>
      <p:ext uri="{BB962C8B-B14F-4D97-AF65-F5344CB8AC3E}">
        <p14:creationId xmlns:p14="http://schemas.microsoft.com/office/powerpoint/2010/main" val="2752502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99F2F2A-EEEB-074D-B786-2753C844A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5" y="16801"/>
            <a:ext cx="9906000" cy="6858000"/>
          </a:xfrm>
          <a:prstGeom prst="rect">
            <a:avLst/>
          </a:prstGeom>
        </p:spPr>
      </p:pic>
      <p:pic>
        <p:nvPicPr>
          <p:cNvPr id="1026" name="Picture 2" descr="أمان: غياب الحق في الحصول على المعلومات أكبر معيق لتحقيق أهداف التنمية  المستدامة 2030 - وكالة وطن للأنباء"/>
          <p:cNvPicPr>
            <a:picLocks noChangeAspect="1" noChangeArrowheads="1"/>
          </p:cNvPicPr>
          <p:nvPr/>
        </p:nvPicPr>
        <p:blipFill rotWithShape="1">
          <a:blip r:embed="rId4">
            <a:extLst>
              <a:ext uri="{28A0092B-C50C-407E-A947-70E740481C1C}">
                <a14:useLocalDpi xmlns:a14="http://schemas.microsoft.com/office/drawing/2010/main" val="0"/>
              </a:ext>
            </a:extLst>
          </a:blip>
          <a:srcRect l="1270" r="2176" b="4666"/>
          <a:stretch/>
        </p:blipFill>
        <p:spPr bwMode="auto">
          <a:xfrm>
            <a:off x="4645402" y="2501754"/>
            <a:ext cx="6428509" cy="42315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401933" y="2218474"/>
            <a:ext cx="1995054" cy="2011680"/>
          </a:xfrm>
          <a:prstGeom prst="rect">
            <a:avLst/>
          </a:prstGeom>
          <a:solidFill>
            <a:srgbClr val="005689"/>
          </a:solidFill>
          <a:ln w="76200">
            <a:solidFill>
              <a:schemeClr val="bg1"/>
            </a:solidFill>
          </a:ln>
          <a:effectLst>
            <a:outerShdw blurRad="76200" dist="12700" dir="2700000" sy="-23000" kx="-800400" algn="bl" rotWithShape="0">
              <a:prstClr val="black">
                <a:alpha val="2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500" dirty="0" smtClean="0"/>
              <a:t>تعزيز بناء مجتمعات سليمة وشاملة من أجل تنمية مستدامة، وإتاحة الوصول إلى العدالة وتوفيرها للجميع، بناء مؤسسات خاضعة للمساءلة وشاملة على جميع المستويات</a:t>
            </a:r>
            <a:endParaRPr lang="en-US" sz="1500" dirty="0"/>
          </a:p>
        </p:txBody>
      </p:sp>
      <p:sp>
        <p:nvSpPr>
          <p:cNvPr id="14" name="Rectangle 13"/>
          <p:cNvSpPr/>
          <p:nvPr/>
        </p:nvSpPr>
        <p:spPr>
          <a:xfrm>
            <a:off x="1628257" y="407950"/>
            <a:ext cx="1995054" cy="1967344"/>
          </a:xfrm>
          <a:prstGeom prst="rect">
            <a:avLst/>
          </a:prstGeom>
          <a:solidFill>
            <a:srgbClr val="005689"/>
          </a:solidFill>
          <a:ln w="76200">
            <a:solidFill>
              <a:schemeClr val="bg1"/>
            </a:solidFill>
          </a:ln>
          <a:effectLst>
            <a:outerShdw blurRad="76200" dir="3000000" sy="-23000" kx="-800400" algn="bl" rotWithShape="0">
              <a:prstClr val="black">
                <a:alpha val="2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500" dirty="0" smtClean="0"/>
              <a:t>ضمان اتخاذ القرارات على نحو مستجيب للاحتياجات وشامل للجميع وتشاركي وتمثيلي على جميع المستويات</a:t>
            </a:r>
          </a:p>
        </p:txBody>
      </p:sp>
      <p:pic>
        <p:nvPicPr>
          <p:cNvPr id="29" name="Picture 28" descr="D:\E-Participation department\10 LOGOs\MODEE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4434" y="0"/>
            <a:ext cx="1208189" cy="1194435"/>
          </a:xfrm>
          <a:prstGeom prst="rect">
            <a:avLst/>
          </a:prstGeom>
          <a:noFill/>
          <a:ln>
            <a:noFill/>
          </a:ln>
        </p:spPr>
      </p:pic>
    </p:spTree>
    <p:extLst>
      <p:ext uri="{BB962C8B-B14F-4D97-AF65-F5344CB8AC3E}">
        <p14:creationId xmlns:p14="http://schemas.microsoft.com/office/powerpoint/2010/main" val="2655582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9F2F2A-EEEB-074D-B786-2753C844A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5" y="16801"/>
            <a:ext cx="9906000" cy="6858000"/>
          </a:xfrm>
          <a:prstGeom prst="rect">
            <a:avLst/>
          </a:prstGeom>
        </p:spPr>
      </p:pic>
      <p:sp>
        <p:nvSpPr>
          <p:cNvPr id="8" name="Title 6"/>
          <p:cNvSpPr txBox="1">
            <a:spLocks/>
          </p:cNvSpPr>
          <p:nvPr/>
        </p:nvSpPr>
        <p:spPr>
          <a:xfrm>
            <a:off x="2647653" y="337578"/>
            <a:ext cx="6601935" cy="7910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JO" sz="4400" u="sng" dirty="0" smtClean="0">
                <a:solidFill>
                  <a:srgbClr val="822F26"/>
                </a:solidFill>
              </a:rPr>
              <a:t>أهداف المشاركة المجتمعية</a:t>
            </a:r>
            <a:endParaRPr lang="en-US" sz="4400" u="sng" dirty="0">
              <a:solidFill>
                <a:srgbClr val="822F26"/>
              </a:solidFill>
            </a:endParaRPr>
          </a:p>
        </p:txBody>
      </p:sp>
      <p:pic>
        <p:nvPicPr>
          <p:cNvPr id="2" name="Picture 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247693" y="1229155"/>
            <a:ext cx="1135768" cy="1135768"/>
          </a:xfrm>
          <a:prstGeom prst="rect">
            <a:avLst/>
          </a:prstGeom>
        </p:spPr>
      </p:pic>
      <p:sp>
        <p:nvSpPr>
          <p:cNvPr id="4" name="Rectangle 3"/>
          <p:cNvSpPr/>
          <p:nvPr/>
        </p:nvSpPr>
        <p:spPr>
          <a:xfrm>
            <a:off x="8332989" y="2447415"/>
            <a:ext cx="3594852" cy="1569660"/>
          </a:xfrm>
          <a:prstGeom prst="rect">
            <a:avLst/>
          </a:prstGeom>
        </p:spPr>
        <p:txBody>
          <a:bodyPr wrap="square">
            <a:spAutoFit/>
          </a:bodyPr>
          <a:lstStyle/>
          <a:p>
            <a:pPr marL="285750" indent="-285750" algn="justLow" rtl="1">
              <a:buFont typeface="Arial" panose="020B0604020202020204" pitchFamily="34" charset="0"/>
              <a:buChar char="•"/>
            </a:pPr>
            <a:r>
              <a:rPr lang="ar-JO" sz="1600" dirty="0" smtClean="0">
                <a:solidFill>
                  <a:srgbClr val="000000"/>
                </a:solidFill>
                <a:latin typeface="Arial" panose="020B0604020202020204" pitchFamily="34" charset="0"/>
                <a:cs typeface="Arial" panose="020B0604020202020204" pitchFamily="34" charset="0"/>
              </a:rPr>
              <a:t>اعداد سياسات تتمتع بالشفافية والشمولية وخاضعة للمساءلة</a:t>
            </a:r>
          </a:p>
          <a:p>
            <a:pPr marL="285750" indent="-285750" algn="justLow" rtl="1">
              <a:buFont typeface="Arial" panose="020B0604020202020204" pitchFamily="34" charset="0"/>
              <a:buChar char="•"/>
            </a:pPr>
            <a:r>
              <a:rPr lang="ar-JO" sz="1600" dirty="0" smtClean="0">
                <a:solidFill>
                  <a:srgbClr val="000000"/>
                </a:solidFill>
                <a:latin typeface="Arial" panose="020B0604020202020204" pitchFamily="34" charset="0"/>
                <a:cs typeface="Arial" panose="020B0604020202020204" pitchFamily="34" charset="0"/>
              </a:rPr>
              <a:t>تعزيز ثقة المواطنين في الحكومة، من خلال اشراكهم في عملية صنع القرار.</a:t>
            </a:r>
          </a:p>
          <a:p>
            <a:pPr marL="285750" indent="-285750" algn="justLow" rtl="1">
              <a:buFont typeface="Arial" panose="020B0604020202020204" pitchFamily="34" charset="0"/>
              <a:buChar char="•"/>
            </a:pPr>
            <a:r>
              <a:rPr lang="ar-JO" sz="1600" dirty="0" smtClean="0">
                <a:solidFill>
                  <a:srgbClr val="000000"/>
                </a:solidFill>
                <a:latin typeface="Arial" panose="020B0604020202020204" pitchFamily="34" charset="0"/>
                <a:cs typeface="Arial" panose="020B0604020202020204" pitchFamily="34" charset="0"/>
              </a:rPr>
              <a:t>تحليل الفرص والتحديات بطريقة شمولية وتلبي احتياجات المستفيدين</a:t>
            </a:r>
            <a:endParaRPr lang="en-US" sz="1600" dirty="0" smtClean="0">
              <a:solidFill>
                <a:srgbClr val="0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64504" y="1365061"/>
            <a:ext cx="1396999" cy="1135768"/>
          </a:xfrm>
          <a:prstGeom prst="rect">
            <a:avLst/>
          </a:prstGeom>
        </p:spPr>
      </p:pic>
      <p:sp>
        <p:nvSpPr>
          <p:cNvPr id="10" name="Rectangle 9"/>
          <p:cNvSpPr/>
          <p:nvPr/>
        </p:nvSpPr>
        <p:spPr>
          <a:xfrm>
            <a:off x="569466" y="2583321"/>
            <a:ext cx="3594852" cy="1077218"/>
          </a:xfrm>
          <a:prstGeom prst="rect">
            <a:avLst/>
          </a:prstGeom>
        </p:spPr>
        <p:txBody>
          <a:bodyPr wrap="square">
            <a:spAutoFit/>
          </a:bodyPr>
          <a:lstStyle/>
          <a:p>
            <a:pPr marL="285750" indent="-285750" algn="justLow" rtl="1">
              <a:buFont typeface="Arial" panose="020B0604020202020204" pitchFamily="34" charset="0"/>
              <a:buChar char="•"/>
            </a:pPr>
            <a:r>
              <a:rPr lang="ar-JO" sz="1600" dirty="0" smtClean="0">
                <a:solidFill>
                  <a:srgbClr val="000000"/>
                </a:solidFill>
                <a:latin typeface="Arial" panose="020B0604020202020204" pitchFamily="34" charset="0"/>
              </a:rPr>
              <a:t>الاستفادة من المهارات </a:t>
            </a:r>
            <a:r>
              <a:rPr lang="ar-JO" sz="1600" dirty="0">
                <a:solidFill>
                  <a:srgbClr val="000000"/>
                </a:solidFill>
                <a:latin typeface="Arial" panose="020B0604020202020204" pitchFamily="34" charset="0"/>
              </a:rPr>
              <a:t>والكفاءات التي يمتلكها أفراد المجتمع لإنتاج الخدمات </a:t>
            </a:r>
            <a:r>
              <a:rPr lang="ar-JO" sz="1600" dirty="0" smtClean="0">
                <a:solidFill>
                  <a:srgbClr val="000000"/>
                </a:solidFill>
                <a:latin typeface="Arial" panose="020B0604020202020204" pitchFamily="34" charset="0"/>
              </a:rPr>
              <a:t>العامة واعداد التشريعات، </a:t>
            </a:r>
            <a:r>
              <a:rPr lang="ar-JO" sz="1600" dirty="0">
                <a:solidFill>
                  <a:srgbClr val="000000"/>
                </a:solidFill>
                <a:latin typeface="Arial" panose="020B0604020202020204" pitchFamily="34" charset="0"/>
              </a:rPr>
              <a:t>وتمكين سُبل الإبداع </a:t>
            </a:r>
            <a:r>
              <a:rPr lang="ar-JO" sz="1600" dirty="0" smtClean="0">
                <a:solidFill>
                  <a:srgbClr val="000000"/>
                </a:solidFill>
                <a:latin typeface="Arial" panose="020B0604020202020204" pitchFamily="34" charset="0"/>
              </a:rPr>
              <a:t>والابتكارفي تلبية احتياجات المستفيدين</a:t>
            </a:r>
            <a:endParaRPr lang="en-US" sz="1600" dirty="0" smtClean="0">
              <a:solidFill>
                <a:srgbClr val="0000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85070" y="4008364"/>
            <a:ext cx="1288530" cy="1135768"/>
          </a:xfrm>
          <a:prstGeom prst="rect">
            <a:avLst/>
          </a:prstGeom>
        </p:spPr>
      </p:pic>
      <p:sp>
        <p:nvSpPr>
          <p:cNvPr id="12" name="Rectangle 11"/>
          <p:cNvSpPr/>
          <p:nvPr/>
        </p:nvSpPr>
        <p:spPr>
          <a:xfrm>
            <a:off x="2410692" y="5203536"/>
            <a:ext cx="3594852" cy="1323439"/>
          </a:xfrm>
          <a:prstGeom prst="rect">
            <a:avLst/>
          </a:prstGeom>
        </p:spPr>
        <p:txBody>
          <a:bodyPr wrap="square">
            <a:spAutoFit/>
          </a:bodyPr>
          <a:lstStyle/>
          <a:p>
            <a:pPr marL="285750" indent="-285750" algn="justLow" rtl="1">
              <a:buFont typeface="Arial" panose="020B0604020202020204" pitchFamily="34" charset="0"/>
              <a:buChar char="•"/>
            </a:pPr>
            <a:r>
              <a:rPr lang="ar-JO" sz="1600" dirty="0" smtClean="0">
                <a:solidFill>
                  <a:srgbClr val="000000"/>
                </a:solidFill>
                <a:latin typeface="Arial" panose="020B0604020202020204" pitchFamily="34" charset="0"/>
              </a:rPr>
              <a:t>مكافحة الاقصاء والتهميش للفئات الأشد فقرا وضعفاً في المجتمع، وتعزيز تمثيل جميع الفئات من النساء وكبار السن والاشخاص ذوي الاحتياجات الخاصة ... للمشاركة في اعداد وتصميم الخدمات لتناسب احتياجاتهم. </a:t>
            </a:r>
            <a:endParaRPr lang="en-US" sz="1600" dirty="0" smtClean="0">
              <a:solidFill>
                <a:srgbClr val="00000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45211" y="4001436"/>
            <a:ext cx="1199301" cy="1142696"/>
          </a:xfrm>
          <a:prstGeom prst="rect">
            <a:avLst/>
          </a:prstGeom>
        </p:spPr>
      </p:pic>
      <p:sp>
        <p:nvSpPr>
          <p:cNvPr id="14" name="Rectangle 13"/>
          <p:cNvSpPr/>
          <p:nvPr/>
        </p:nvSpPr>
        <p:spPr>
          <a:xfrm>
            <a:off x="6451605" y="5280951"/>
            <a:ext cx="3594852" cy="1323439"/>
          </a:xfrm>
          <a:prstGeom prst="rect">
            <a:avLst/>
          </a:prstGeom>
        </p:spPr>
        <p:txBody>
          <a:bodyPr wrap="square">
            <a:spAutoFit/>
          </a:bodyPr>
          <a:lstStyle/>
          <a:p>
            <a:pPr marL="285750" indent="-285750" algn="justLow" rtl="1">
              <a:buFont typeface="Arial" panose="020B0604020202020204" pitchFamily="34" charset="0"/>
              <a:buChar char="•"/>
            </a:pPr>
            <a:r>
              <a:rPr lang="ar-JO" sz="1600" dirty="0" smtClean="0">
                <a:solidFill>
                  <a:srgbClr val="000000"/>
                </a:solidFill>
                <a:latin typeface="Arial" panose="020B0604020202020204" pitchFamily="34" charset="0"/>
              </a:rPr>
              <a:t>يساهم اشراك المواطنين في عملية صنع القرار الى تسهيل عملية تصميم وتنفيذ للخدمات ويدعم الفهم العام للتشريعات المستحدثة</a:t>
            </a:r>
          </a:p>
          <a:p>
            <a:pPr marL="285750" indent="-285750" algn="justLow" rtl="1">
              <a:buFont typeface="Arial" panose="020B0604020202020204" pitchFamily="34" charset="0"/>
              <a:buChar char="•"/>
            </a:pPr>
            <a:r>
              <a:rPr lang="ar-JO" sz="1600" dirty="0" smtClean="0">
                <a:solidFill>
                  <a:srgbClr val="000000"/>
                </a:solidFill>
                <a:latin typeface="Arial" panose="020B0604020202020204" pitchFamily="34" charset="0"/>
              </a:rPr>
              <a:t>تعزيز قبول القرارات والتشريعات المطبقة من قبل الحكومات لدى المواطنين </a:t>
            </a:r>
            <a:endParaRPr lang="en-US" sz="1600" dirty="0" smtClean="0">
              <a:solidFill>
                <a:srgbClr val="00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0559" y="2493051"/>
            <a:ext cx="1241046" cy="1346102"/>
          </a:xfrm>
          <a:prstGeom prst="rect">
            <a:avLst/>
          </a:prstGeom>
        </p:spPr>
      </p:pic>
      <p:pic>
        <p:nvPicPr>
          <p:cNvPr id="16" name="Picture 15" descr="D:\E-Participation department\10 LOGOs\MODEE logo.jpg"/>
          <p:cNvPicPr/>
          <p:nvPr/>
        </p:nvPicPr>
        <p:blipFill rotWithShape="1">
          <a:blip r:embed="rId8" cstate="print">
            <a:extLst>
              <a:ext uri="{28A0092B-C50C-407E-A947-70E740481C1C}">
                <a14:useLocalDpi xmlns:a14="http://schemas.microsoft.com/office/drawing/2010/main" val="0"/>
              </a:ext>
            </a:extLst>
          </a:blip>
          <a:srcRect t="11468" b="12844"/>
          <a:stretch/>
        </p:blipFill>
        <p:spPr bwMode="auto">
          <a:xfrm>
            <a:off x="11147453" y="0"/>
            <a:ext cx="1044547" cy="936458"/>
          </a:xfrm>
          <a:prstGeom prst="rect">
            <a:avLst/>
          </a:prstGeom>
          <a:noFill/>
          <a:ln>
            <a:noFill/>
          </a:ln>
        </p:spPr>
      </p:pic>
    </p:spTree>
    <p:extLst>
      <p:ext uri="{BB962C8B-B14F-4D97-AF65-F5344CB8AC3E}">
        <p14:creationId xmlns:p14="http://schemas.microsoft.com/office/powerpoint/2010/main" val="33689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00FAE9-2EC4-4DBC-9A21-9FEEEDBE4D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
            <a:ext cx="9906000" cy="6858000"/>
          </a:xfrm>
          <a:prstGeom prst="rect">
            <a:avLst/>
          </a:prstGeom>
        </p:spPr>
      </p:pic>
      <p:pic>
        <p:nvPicPr>
          <p:cNvPr id="5" name="Picture 4" descr="D:\E-Participation department\10 LOGOs\MODEE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4434" y="0"/>
            <a:ext cx="1208189" cy="1194435"/>
          </a:xfrm>
          <a:prstGeom prst="rect">
            <a:avLst/>
          </a:prstGeom>
          <a:noFill/>
          <a:ln>
            <a:noFill/>
          </a:ln>
        </p:spPr>
      </p:pic>
      <p:sp>
        <p:nvSpPr>
          <p:cNvPr id="7" name="Rectangle 6"/>
          <p:cNvSpPr/>
          <p:nvPr/>
        </p:nvSpPr>
        <p:spPr>
          <a:xfrm>
            <a:off x="2971314" y="5746101"/>
            <a:ext cx="6132448" cy="369332"/>
          </a:xfrm>
          <a:prstGeom prst="rect">
            <a:avLst/>
          </a:prstGeom>
        </p:spPr>
        <p:txBody>
          <a:bodyPr wrap="none">
            <a:spAutoFit/>
          </a:bodyPr>
          <a:lstStyle/>
          <a:p>
            <a:r>
              <a:rPr lang="en-US" dirty="0">
                <a:hlinkClick r:id="rId4"/>
              </a:rPr>
              <a:t>https://</a:t>
            </a:r>
            <a:r>
              <a:rPr lang="en-US" dirty="0" smtClean="0">
                <a:hlinkClick r:id="rId4"/>
              </a:rPr>
              <a:t>marvelapp.com/prototype/27e8cb0g/screen/85611442</a:t>
            </a:r>
            <a:r>
              <a:rPr lang="en-US" dirty="0" smtClean="0"/>
              <a:t> </a:t>
            </a:r>
            <a:endParaRPr lang="en-US" dirty="0"/>
          </a:p>
        </p:txBody>
      </p:sp>
      <p:sp>
        <p:nvSpPr>
          <p:cNvPr id="8" name="Title 6"/>
          <p:cNvSpPr txBox="1">
            <a:spLocks/>
          </p:cNvSpPr>
          <p:nvPr/>
        </p:nvSpPr>
        <p:spPr>
          <a:xfrm>
            <a:off x="2501827" y="451636"/>
            <a:ext cx="6601935" cy="7910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JO" sz="4400" u="sng" dirty="0" smtClean="0">
                <a:solidFill>
                  <a:srgbClr val="822F26"/>
                </a:solidFill>
              </a:rPr>
              <a:t>بوابة المشاركة الالكترونية</a:t>
            </a:r>
            <a:endParaRPr lang="en-US" sz="4400" u="sng" dirty="0">
              <a:solidFill>
                <a:srgbClr val="822F26"/>
              </a:solidFill>
            </a:endParaRPr>
          </a:p>
        </p:txBody>
      </p:sp>
      <p:sp>
        <p:nvSpPr>
          <p:cNvPr id="2" name="Rectangle 1"/>
          <p:cNvSpPr/>
          <p:nvPr/>
        </p:nvSpPr>
        <p:spPr>
          <a:xfrm>
            <a:off x="1003462" y="1679122"/>
            <a:ext cx="10299030" cy="4093428"/>
          </a:xfrm>
          <a:prstGeom prst="rect">
            <a:avLst/>
          </a:prstGeom>
        </p:spPr>
        <p:txBody>
          <a:bodyPr wrap="square">
            <a:spAutoFit/>
          </a:bodyPr>
          <a:lstStyle/>
          <a:p>
            <a:pPr marR="0" lvl="0" algn="justLow" rtl="1">
              <a:lnSpc>
                <a:spcPct val="150000"/>
              </a:lnSpc>
              <a:spcBef>
                <a:spcPts val="0"/>
              </a:spcBef>
              <a:spcAft>
                <a:spcPts val="800"/>
              </a:spcAft>
              <a:tabLst>
                <a:tab pos="914400" algn="l"/>
              </a:tabLst>
            </a:pPr>
            <a:r>
              <a:rPr lang="ar-JO" sz="2000" dirty="0" smtClean="0">
                <a:solidFill>
                  <a:srgbClr val="000000"/>
                </a:solidFill>
                <a:latin typeface="Sakkal Majalla" panose="02000000000000000000" pitchFamily="2" charset="-78"/>
                <a:ea typeface="Calibri" panose="020F0502020204030204" pitchFamily="34" charset="0"/>
              </a:rPr>
              <a:t>تهدف بوابة المشاركة الالكترونية الى:</a:t>
            </a:r>
          </a:p>
          <a:p>
            <a:pPr marL="342900" marR="0" lvl="0" indent="-342900" algn="justLow" rtl="1">
              <a:lnSpc>
                <a:spcPct val="150000"/>
              </a:lnSpc>
              <a:spcBef>
                <a:spcPts val="0"/>
              </a:spcBef>
              <a:spcAft>
                <a:spcPts val="800"/>
              </a:spcAft>
              <a:buFont typeface="Symbol" panose="05050102010706020507" pitchFamily="18" charset="2"/>
              <a:buChar char=""/>
              <a:tabLst>
                <a:tab pos="914400" algn="l"/>
              </a:tabLst>
            </a:pPr>
            <a:r>
              <a:rPr lang="ar-JO" sz="2000" dirty="0" smtClean="0">
                <a:solidFill>
                  <a:srgbClr val="000000"/>
                </a:solidFill>
                <a:latin typeface="Sakkal Majalla" panose="02000000000000000000" pitchFamily="2" charset="-78"/>
                <a:ea typeface="Calibri" panose="020F0502020204030204" pitchFamily="34" charset="0"/>
              </a:rPr>
              <a:t>توفير بوابة موحدة لكافة الجهات الحكومية للتشاور مع المجتمع المحلي وأصحاب المصلحة حول مختلف التشريعات والمشاريع وطرح الاستبيانات وتجميع الردود وتحليلها.</a:t>
            </a:r>
          </a:p>
          <a:p>
            <a:pPr marL="342900" marR="0" lvl="0" indent="-342900" algn="justLow" rtl="1">
              <a:lnSpc>
                <a:spcPct val="150000"/>
              </a:lnSpc>
              <a:spcBef>
                <a:spcPts val="0"/>
              </a:spcBef>
              <a:spcAft>
                <a:spcPts val="800"/>
              </a:spcAft>
              <a:buFont typeface="Symbol" panose="05050102010706020507" pitchFamily="18" charset="2"/>
              <a:buChar char=""/>
              <a:tabLst>
                <a:tab pos="914400" algn="l"/>
              </a:tabLst>
            </a:pPr>
            <a:r>
              <a:rPr lang="ar-SA" sz="2000" dirty="0" smtClean="0">
                <a:solidFill>
                  <a:srgbClr val="000000"/>
                </a:solidFill>
                <a:latin typeface="Sakkal Majalla" panose="02000000000000000000" pitchFamily="2" charset="-78"/>
                <a:ea typeface="Calibri" panose="020F0502020204030204" pitchFamily="34" charset="0"/>
              </a:rPr>
              <a:t>تشجيع </a:t>
            </a:r>
            <a:r>
              <a:rPr lang="ar-SA" sz="2000" dirty="0">
                <a:solidFill>
                  <a:srgbClr val="000000"/>
                </a:solidFill>
                <a:latin typeface="Sakkal Majalla" panose="02000000000000000000" pitchFamily="2" charset="-78"/>
                <a:ea typeface="Calibri" panose="020F0502020204030204" pitchFamily="34" charset="0"/>
              </a:rPr>
              <a:t>المشاركة الفعالة عبر الإنترنت للمواطنين </a:t>
            </a:r>
            <a:r>
              <a:rPr lang="ar-SA" sz="2000" dirty="0" smtClean="0">
                <a:solidFill>
                  <a:srgbClr val="000000"/>
                </a:solidFill>
                <a:latin typeface="Sakkal Majalla" panose="02000000000000000000" pitchFamily="2" charset="-78"/>
                <a:ea typeface="Calibri" panose="020F0502020204030204" pitchFamily="34" charset="0"/>
              </a:rPr>
              <a:t>و</a:t>
            </a:r>
            <a:r>
              <a:rPr lang="ar-JO" sz="2000" dirty="0" smtClean="0">
                <a:solidFill>
                  <a:srgbClr val="000000"/>
                </a:solidFill>
                <a:latin typeface="Sakkal Majalla" panose="02000000000000000000" pitchFamily="2" charset="-78"/>
                <a:ea typeface="Calibri" panose="020F0502020204030204" pitchFamily="34" charset="0"/>
              </a:rPr>
              <a:t>أصحاب المصلحة من </a:t>
            </a:r>
            <a:r>
              <a:rPr lang="ar-SA" sz="2000" dirty="0" smtClean="0">
                <a:solidFill>
                  <a:srgbClr val="000000"/>
                </a:solidFill>
                <a:latin typeface="Sakkal Majalla" panose="02000000000000000000" pitchFamily="2" charset="-78"/>
                <a:ea typeface="Calibri" panose="020F0502020204030204" pitchFamily="34" charset="0"/>
              </a:rPr>
              <a:t>القطاع </a:t>
            </a:r>
            <a:r>
              <a:rPr lang="ar-SA" sz="2000" dirty="0">
                <a:solidFill>
                  <a:srgbClr val="000000"/>
                </a:solidFill>
                <a:latin typeface="Sakkal Majalla" panose="02000000000000000000" pitchFamily="2" charset="-78"/>
                <a:ea typeface="Calibri" panose="020F0502020204030204" pitchFamily="34" charset="0"/>
              </a:rPr>
              <a:t>الخاص </a:t>
            </a:r>
            <a:r>
              <a:rPr lang="ar-JO" sz="2000" dirty="0" smtClean="0">
                <a:solidFill>
                  <a:srgbClr val="000000"/>
                </a:solidFill>
                <a:latin typeface="Sakkal Majalla" panose="02000000000000000000" pitchFamily="2" charset="-78"/>
                <a:ea typeface="Calibri" panose="020F0502020204030204" pitchFamily="34" charset="0"/>
              </a:rPr>
              <a:t>ومنظمات المجتمع المدني </a:t>
            </a:r>
            <a:r>
              <a:rPr lang="ar-SA" sz="2000" dirty="0" smtClean="0">
                <a:solidFill>
                  <a:srgbClr val="000000"/>
                </a:solidFill>
                <a:latin typeface="Sakkal Majalla" panose="02000000000000000000" pitchFamily="2" charset="-78"/>
                <a:ea typeface="Calibri" panose="020F0502020204030204" pitchFamily="34" charset="0"/>
              </a:rPr>
              <a:t>في </a:t>
            </a:r>
            <a:r>
              <a:rPr lang="ar-SA" sz="2000" dirty="0">
                <a:solidFill>
                  <a:srgbClr val="000000"/>
                </a:solidFill>
                <a:latin typeface="Sakkal Majalla" panose="02000000000000000000" pitchFamily="2" charset="-78"/>
                <a:ea typeface="Calibri" panose="020F0502020204030204" pitchFamily="34" charset="0"/>
              </a:rPr>
              <a:t>عملية </a:t>
            </a:r>
            <a:r>
              <a:rPr lang="ar-JO" sz="2000" dirty="0" smtClean="0">
                <a:solidFill>
                  <a:srgbClr val="000000"/>
                </a:solidFill>
                <a:latin typeface="Sakkal Majalla" panose="02000000000000000000" pitchFamily="2" charset="-78"/>
                <a:ea typeface="Calibri" panose="020F0502020204030204" pitchFamily="34" charset="0"/>
              </a:rPr>
              <a:t>صنع القرار </a:t>
            </a:r>
            <a:r>
              <a:rPr lang="ar-SA" sz="2000" dirty="0" smtClean="0">
                <a:solidFill>
                  <a:srgbClr val="000000"/>
                </a:solidFill>
                <a:latin typeface="Sakkal Majalla" panose="02000000000000000000" pitchFamily="2" charset="-78"/>
                <a:ea typeface="Calibri" panose="020F0502020204030204" pitchFamily="34" charset="0"/>
              </a:rPr>
              <a:t>من </a:t>
            </a:r>
            <a:r>
              <a:rPr lang="ar-SA" sz="2000" dirty="0">
                <a:solidFill>
                  <a:srgbClr val="000000"/>
                </a:solidFill>
                <a:latin typeface="Sakkal Majalla" panose="02000000000000000000" pitchFamily="2" charset="-78"/>
                <a:ea typeface="Calibri" panose="020F0502020204030204" pitchFamily="34" charset="0"/>
              </a:rPr>
              <a:t>خلال توفير وصول متقدم إلى المعلومات حول المقترحات القانونية والتنظيمية والمتعلقة بالسياسات والتشريعات ، مما يسمح لهم بتقديم مقترحاتهم وتعليقاتهم وتلقي استجابة عامة في نهاية العملية</a:t>
            </a:r>
            <a:r>
              <a:rPr lang="en-US" sz="2000" dirty="0">
                <a:solidFill>
                  <a:srgbClr val="000000"/>
                </a:solidFill>
                <a:latin typeface="Sakkal Majalla" panose="02000000000000000000" pitchFamily="2" charset="-78"/>
                <a:ea typeface="Calibri" panose="020F0502020204030204" pitchFamily="34" charset="0"/>
              </a:rPr>
              <a:t>.</a:t>
            </a:r>
          </a:p>
          <a:p>
            <a:pPr marL="342900" marR="0" lvl="0" indent="-342900" algn="justLow" rtl="1">
              <a:lnSpc>
                <a:spcPct val="150000"/>
              </a:lnSpc>
              <a:spcBef>
                <a:spcPts val="0"/>
              </a:spcBef>
              <a:spcAft>
                <a:spcPts val="800"/>
              </a:spcAft>
              <a:buFont typeface="Symbol" panose="05050102010706020507" pitchFamily="18" charset="2"/>
              <a:buChar char=""/>
              <a:tabLst>
                <a:tab pos="914400" algn="l"/>
              </a:tabLst>
            </a:pPr>
            <a:r>
              <a:rPr lang="ar-SA" sz="2000" dirty="0" smtClean="0">
                <a:solidFill>
                  <a:srgbClr val="000000"/>
                </a:solidFill>
                <a:latin typeface="Sakkal Majalla" panose="02000000000000000000" pitchFamily="2" charset="-78"/>
                <a:ea typeface="Calibri" panose="020F0502020204030204" pitchFamily="34" charset="0"/>
              </a:rPr>
              <a:t>التواصل </a:t>
            </a:r>
            <a:r>
              <a:rPr lang="ar-SA" sz="2000" dirty="0">
                <a:solidFill>
                  <a:srgbClr val="000000"/>
                </a:solidFill>
                <a:latin typeface="Sakkal Majalla" panose="02000000000000000000" pitchFamily="2" charset="-78"/>
                <a:ea typeface="Calibri" panose="020F0502020204030204" pitchFamily="34" charset="0"/>
              </a:rPr>
              <a:t>والاستجابة بشكل استباقي </a:t>
            </a:r>
            <a:r>
              <a:rPr lang="ar-JO" sz="2000" dirty="0" smtClean="0">
                <a:solidFill>
                  <a:srgbClr val="000000"/>
                </a:solidFill>
                <a:latin typeface="Sakkal Majalla" panose="02000000000000000000" pitchFamily="2" charset="-78"/>
                <a:ea typeface="Calibri" panose="020F0502020204030204" pitchFamily="34" charset="0"/>
              </a:rPr>
              <a:t>مع </a:t>
            </a:r>
            <a:r>
              <a:rPr lang="ar-SA" sz="2000" dirty="0" smtClean="0">
                <a:solidFill>
                  <a:srgbClr val="000000"/>
                </a:solidFill>
                <a:latin typeface="Sakkal Majalla" panose="02000000000000000000" pitchFamily="2" charset="-78"/>
                <a:ea typeface="Calibri" panose="020F0502020204030204" pitchFamily="34" charset="0"/>
              </a:rPr>
              <a:t>أصحاب </a:t>
            </a:r>
            <a:r>
              <a:rPr lang="ar-SA" sz="2000" dirty="0">
                <a:solidFill>
                  <a:srgbClr val="000000"/>
                </a:solidFill>
                <a:latin typeface="Sakkal Majalla" panose="02000000000000000000" pitchFamily="2" charset="-78"/>
                <a:ea typeface="Calibri" panose="020F0502020204030204" pitchFamily="34" charset="0"/>
              </a:rPr>
              <a:t>المصلحة لتمكين المناقشات الشاملة في مراحل مختلفة من عملية صنع القرار</a:t>
            </a:r>
            <a:endParaRPr lang="en-US" sz="2000" dirty="0">
              <a:solidFill>
                <a:srgbClr val="000000"/>
              </a:solidFill>
              <a:latin typeface="Sakkal Majalla" panose="02000000000000000000" pitchFamily="2" charset="-78"/>
              <a:ea typeface="Calibri" panose="020F0502020204030204" pitchFamily="34" charset="0"/>
            </a:endParaRPr>
          </a:p>
        </p:txBody>
      </p:sp>
    </p:spTree>
    <p:extLst>
      <p:ext uri="{BB962C8B-B14F-4D97-AF65-F5344CB8AC3E}">
        <p14:creationId xmlns:p14="http://schemas.microsoft.com/office/powerpoint/2010/main" val="208607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00FAE9-2EC4-4DBC-9A21-9FEEEDBE4D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
            <a:ext cx="9906000" cy="6858000"/>
          </a:xfrm>
          <a:prstGeom prst="rect">
            <a:avLst/>
          </a:prstGeom>
        </p:spPr>
      </p:pic>
      <p:pic>
        <p:nvPicPr>
          <p:cNvPr id="5" name="Picture 4" descr="D:\E-Participation department\10 LOGOs\MODEE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4434" y="0"/>
            <a:ext cx="1208189" cy="1194435"/>
          </a:xfrm>
          <a:prstGeom prst="rect">
            <a:avLst/>
          </a:prstGeom>
          <a:noFill/>
          <a:ln>
            <a:noFill/>
          </a:ln>
        </p:spPr>
      </p:pic>
      <p:pic>
        <p:nvPicPr>
          <p:cNvPr id="1026" name="Picture 2" descr="MA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310" y="1609842"/>
            <a:ext cx="5246914" cy="33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Maram.as\Desktop\Capture 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847" y="3444240"/>
            <a:ext cx="5305697" cy="3298372"/>
          </a:xfrm>
          <a:prstGeom prst="rect">
            <a:avLst/>
          </a:prstGeom>
          <a:noFill/>
          <a:ln>
            <a:noFill/>
          </a:ln>
        </p:spPr>
      </p:pic>
      <p:sp>
        <p:nvSpPr>
          <p:cNvPr id="10" name="Title 6"/>
          <p:cNvSpPr txBox="1">
            <a:spLocks/>
          </p:cNvSpPr>
          <p:nvPr/>
        </p:nvSpPr>
        <p:spPr>
          <a:xfrm>
            <a:off x="539627" y="612351"/>
            <a:ext cx="10374807" cy="79109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JO" sz="4400" u="sng" dirty="0" smtClean="0">
                <a:solidFill>
                  <a:srgbClr val="822F26"/>
                </a:solidFill>
              </a:rPr>
              <a:t>منهجية اعداد مسودة وثيقة المبادئ العامة للمشاركة الالكترونية وضوابطها</a:t>
            </a:r>
            <a:endParaRPr lang="en-US" sz="4400" u="sng" dirty="0">
              <a:solidFill>
                <a:srgbClr val="822F26"/>
              </a:solidFill>
            </a:endParaRPr>
          </a:p>
        </p:txBody>
      </p:sp>
      <p:sp>
        <p:nvSpPr>
          <p:cNvPr id="7" name="Rectangle 6"/>
          <p:cNvSpPr/>
          <p:nvPr/>
        </p:nvSpPr>
        <p:spPr>
          <a:xfrm>
            <a:off x="462453" y="1639010"/>
            <a:ext cx="5570483" cy="1569660"/>
          </a:xfrm>
          <a:prstGeom prst="rect">
            <a:avLst/>
          </a:prstGeom>
        </p:spPr>
        <p:txBody>
          <a:bodyPr wrap="square">
            <a:spAutoFit/>
          </a:bodyPr>
          <a:lstStyle/>
          <a:p>
            <a:pPr marL="285750" indent="-285750" algn="justLow" rtl="1">
              <a:buFont typeface="Arial" panose="020B0604020202020204" pitchFamily="34" charset="0"/>
              <a:buChar char="•"/>
            </a:pPr>
            <a:r>
              <a:rPr lang="ar-JO" sz="1600" dirty="0" smtClean="0">
                <a:solidFill>
                  <a:srgbClr val="000000"/>
                </a:solidFill>
                <a:latin typeface="Arial" panose="020B0604020202020204" pitchFamily="34" charset="0"/>
              </a:rPr>
              <a:t>تم عقد مجموعة من الاجتماعات الوجاهية وعبر خاصية الاتصال عن بعد مع كل من:</a:t>
            </a:r>
          </a:p>
          <a:p>
            <a:pPr marL="285750" indent="-285750" algn="justLow" rtl="1">
              <a:buFont typeface="Arial" panose="020B0604020202020204" pitchFamily="34" charset="0"/>
              <a:buChar char="•"/>
            </a:pPr>
            <a:r>
              <a:rPr lang="ar-JO" sz="1600" dirty="0" smtClean="0">
                <a:solidFill>
                  <a:srgbClr val="000000"/>
                </a:solidFill>
                <a:latin typeface="Arial" panose="020B0604020202020204" pitchFamily="34" charset="0"/>
                <a:cs typeface="Arial" panose="020B0604020202020204" pitchFamily="34" charset="0"/>
              </a:rPr>
              <a:t>رئاسة الوزراء</a:t>
            </a:r>
          </a:p>
          <a:p>
            <a:pPr marL="285750" indent="-285750" algn="justLow" rtl="1">
              <a:buFont typeface="Arial" panose="020B0604020202020204" pitchFamily="34" charset="0"/>
              <a:buChar char="•"/>
            </a:pPr>
            <a:r>
              <a:rPr lang="ar-JO" sz="1600" dirty="0">
                <a:solidFill>
                  <a:srgbClr val="000000"/>
                </a:solidFill>
                <a:latin typeface="Arial" panose="020B0604020202020204" pitchFamily="34" charset="0"/>
              </a:rPr>
              <a:t>ديوان التشريع والرأي</a:t>
            </a:r>
          </a:p>
          <a:p>
            <a:pPr marL="285750" indent="-285750" algn="justLow" rtl="1">
              <a:buFont typeface="Arial" panose="020B0604020202020204" pitchFamily="34" charset="0"/>
              <a:buChar char="•"/>
            </a:pPr>
            <a:r>
              <a:rPr lang="ar-JO" sz="1600" dirty="0" smtClean="0">
                <a:solidFill>
                  <a:srgbClr val="000000"/>
                </a:solidFill>
                <a:latin typeface="Arial" panose="020B0604020202020204" pitchFamily="34" charset="0"/>
                <a:cs typeface="Arial" panose="020B0604020202020204" pitchFamily="34" charset="0"/>
              </a:rPr>
              <a:t>الجمعية الأردنية للمصدر المفتوح</a:t>
            </a:r>
          </a:p>
          <a:p>
            <a:pPr marL="285750" indent="-285750" algn="justLow" rtl="1">
              <a:buFont typeface="Arial" panose="020B0604020202020204" pitchFamily="34" charset="0"/>
              <a:buChar char="•"/>
            </a:pPr>
            <a:r>
              <a:rPr lang="ar-JO" sz="1600" dirty="0" smtClean="0">
                <a:solidFill>
                  <a:srgbClr val="000000"/>
                </a:solidFill>
                <a:latin typeface="Arial" panose="020B0604020202020204" pitchFamily="34" charset="0"/>
                <a:cs typeface="Arial" panose="020B0604020202020204" pitchFamily="34" charset="0"/>
              </a:rPr>
              <a:t>جمعية المركز الدولي للقوانين غير الربحية</a:t>
            </a:r>
          </a:p>
        </p:txBody>
      </p:sp>
    </p:spTree>
    <p:extLst>
      <p:ext uri="{BB962C8B-B14F-4D97-AF65-F5344CB8AC3E}">
        <p14:creationId xmlns:p14="http://schemas.microsoft.com/office/powerpoint/2010/main" val="128426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99F2F2A-EEEB-074D-B786-2753C844A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5" y="-70285"/>
            <a:ext cx="9906000" cy="6858000"/>
          </a:xfrm>
          <a:prstGeom prst="rect">
            <a:avLst/>
          </a:prstGeom>
        </p:spPr>
      </p:pic>
      <p:pic>
        <p:nvPicPr>
          <p:cNvPr id="12" name="Picture 11" descr="D:\E-Participation department\10 LOGOs\MODEE logo.jpg"/>
          <p:cNvPicPr/>
          <p:nvPr/>
        </p:nvPicPr>
        <p:blipFill rotWithShape="1">
          <a:blip r:embed="rId3" cstate="print">
            <a:extLst>
              <a:ext uri="{28A0092B-C50C-407E-A947-70E740481C1C}">
                <a14:useLocalDpi xmlns:a14="http://schemas.microsoft.com/office/drawing/2010/main" val="0"/>
              </a:ext>
            </a:extLst>
          </a:blip>
          <a:srcRect t="11468" b="12844"/>
          <a:stretch/>
        </p:blipFill>
        <p:spPr bwMode="auto">
          <a:xfrm>
            <a:off x="11147453" y="0"/>
            <a:ext cx="1044547" cy="936458"/>
          </a:xfrm>
          <a:prstGeom prst="rect">
            <a:avLst/>
          </a:prstGeom>
          <a:noFill/>
          <a:ln>
            <a:noFill/>
          </a:ln>
        </p:spPr>
      </p:pic>
      <p:sp>
        <p:nvSpPr>
          <p:cNvPr id="13" name="Title 6"/>
          <p:cNvSpPr txBox="1">
            <a:spLocks/>
          </p:cNvSpPr>
          <p:nvPr/>
        </p:nvSpPr>
        <p:spPr>
          <a:xfrm>
            <a:off x="2647653" y="337578"/>
            <a:ext cx="6601935" cy="7910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JO" sz="4400" u="sng" dirty="0" smtClean="0">
                <a:solidFill>
                  <a:srgbClr val="822F26"/>
                </a:solidFill>
              </a:rPr>
              <a:t>المبادئ العامة للمشاركة الالكترونية</a:t>
            </a:r>
            <a:endParaRPr lang="en-US" sz="4400" u="sng" dirty="0">
              <a:solidFill>
                <a:srgbClr val="822F26"/>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8351" y="1937658"/>
            <a:ext cx="1773083" cy="1790798"/>
          </a:xfrm>
          <a:prstGeom prst="rect">
            <a:avLst/>
          </a:prstGeom>
        </p:spPr>
      </p:pic>
      <p:sp>
        <p:nvSpPr>
          <p:cNvPr id="17" name="Rectangle 16"/>
          <p:cNvSpPr/>
          <p:nvPr/>
        </p:nvSpPr>
        <p:spPr>
          <a:xfrm>
            <a:off x="8545311" y="4157774"/>
            <a:ext cx="2799165" cy="2000548"/>
          </a:xfrm>
          <a:prstGeom prst="rect">
            <a:avLst/>
          </a:prstGeom>
        </p:spPr>
        <p:txBody>
          <a:bodyPr wrap="square">
            <a:spAutoFit/>
          </a:bodyPr>
          <a:lstStyle/>
          <a:p>
            <a:pPr algn="ctr" rtl="1"/>
            <a:r>
              <a:rPr lang="ar-JO" sz="2400" u="sng" dirty="0" smtClean="0">
                <a:latin typeface="Tajawal-Light"/>
              </a:rPr>
              <a:t>الثقة</a:t>
            </a:r>
          </a:p>
          <a:p>
            <a:pPr algn="justLow" rtl="1"/>
            <a:r>
              <a:rPr lang="ar-JO" sz="2000" dirty="0">
                <a:latin typeface="Tajawal-Light"/>
              </a:rPr>
              <a:t>أساس الوصول الى نتائج فضلى بين الأطراف من خلال الوضوح في الاجراءات المتبعة من قبل الحكومة والأخذ بالآراء البناءة من قبل المشاركين.</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5859" y="1937658"/>
            <a:ext cx="1994154" cy="179079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6423" y="2106242"/>
            <a:ext cx="1874161" cy="1622214"/>
          </a:xfrm>
          <a:prstGeom prst="rect">
            <a:avLst/>
          </a:prstGeom>
        </p:spPr>
      </p:pic>
      <p:sp>
        <p:nvSpPr>
          <p:cNvPr id="20" name="Rectangle 19"/>
          <p:cNvSpPr/>
          <p:nvPr/>
        </p:nvSpPr>
        <p:spPr>
          <a:xfrm>
            <a:off x="4866900" y="4157774"/>
            <a:ext cx="2628117" cy="1877437"/>
          </a:xfrm>
          <a:prstGeom prst="rect">
            <a:avLst/>
          </a:prstGeom>
        </p:spPr>
        <p:txBody>
          <a:bodyPr wrap="square">
            <a:spAutoFit/>
          </a:bodyPr>
          <a:lstStyle/>
          <a:p>
            <a:pPr algn="ctr" rtl="1"/>
            <a:r>
              <a:rPr lang="ar-JO" sz="2400" u="sng" dirty="0" smtClean="0">
                <a:latin typeface="Tajawal-Light"/>
              </a:rPr>
              <a:t>الشفافية</a:t>
            </a:r>
            <a:endParaRPr lang="ar-JO" sz="2000" u="sng" dirty="0" smtClean="0">
              <a:latin typeface="Tajawal-Light"/>
            </a:endParaRPr>
          </a:p>
          <a:p>
            <a:pPr marR="0" lvl="0" algn="justLow" rtl="1">
              <a:lnSpc>
                <a:spcPct val="115000"/>
              </a:lnSpc>
              <a:spcBef>
                <a:spcPts val="0"/>
              </a:spcBef>
              <a:spcAft>
                <a:spcPts val="0"/>
              </a:spcAft>
            </a:pPr>
            <a:r>
              <a:rPr lang="ar-SA" sz="2000" dirty="0" smtClean="0">
                <a:latin typeface="Arial" panose="020B0604020202020204" pitchFamily="34" charset="0"/>
                <a:ea typeface="Arial" panose="020B0604020202020204" pitchFamily="34" charset="0"/>
                <a:cs typeface="Times New Roman" panose="02020603050405020304" pitchFamily="18" charset="0"/>
              </a:rPr>
              <a:t>الإفصاح </a:t>
            </a:r>
            <a:r>
              <a:rPr lang="ar-SA" sz="2000" dirty="0">
                <a:latin typeface="Arial" panose="020B0604020202020204" pitchFamily="34" charset="0"/>
                <a:ea typeface="Arial" panose="020B0604020202020204" pitchFamily="34" charset="0"/>
                <a:cs typeface="Times New Roman" panose="02020603050405020304" pitchFamily="18" charset="0"/>
              </a:rPr>
              <a:t>عن مدخلات ومخرجات ونتائج عملية المشاركة الإلكترونية التي تتم ما بين الحكومة والمشاركين. </a:t>
            </a:r>
            <a:endParaRPr lang="en-US" sz="2000" dirty="0">
              <a:latin typeface="Arial" panose="020B0604020202020204" pitchFamily="34" charset="0"/>
              <a:ea typeface="Arial" panose="020B0604020202020204" pitchFamily="34" charset="0"/>
            </a:endParaRPr>
          </a:p>
        </p:txBody>
      </p:sp>
      <p:sp>
        <p:nvSpPr>
          <p:cNvPr id="21" name="Rectangle 20"/>
          <p:cNvSpPr/>
          <p:nvPr/>
        </p:nvSpPr>
        <p:spPr>
          <a:xfrm>
            <a:off x="889446" y="4157774"/>
            <a:ext cx="2628117" cy="1494768"/>
          </a:xfrm>
          <a:prstGeom prst="rect">
            <a:avLst/>
          </a:prstGeom>
        </p:spPr>
        <p:txBody>
          <a:bodyPr wrap="square">
            <a:spAutoFit/>
          </a:bodyPr>
          <a:lstStyle/>
          <a:p>
            <a:pPr algn="ctr" rtl="1"/>
            <a:r>
              <a:rPr lang="ar-JO" sz="2400" u="sng" dirty="0" smtClean="0">
                <a:latin typeface="Tajawal-Light"/>
              </a:rPr>
              <a:t>الشمولية وعدم التمييز</a:t>
            </a:r>
          </a:p>
          <a:p>
            <a:pPr marR="0" lvl="0" algn="justLow" rtl="1">
              <a:lnSpc>
                <a:spcPct val="115000"/>
              </a:lnSpc>
              <a:spcBef>
                <a:spcPts val="0"/>
              </a:spcBef>
              <a:spcAft>
                <a:spcPts val="0"/>
              </a:spcAft>
            </a:pPr>
            <a:r>
              <a:rPr lang="ar-SA" sz="2000" dirty="0" smtClean="0">
                <a:latin typeface="Arial" panose="020B0604020202020204" pitchFamily="34" charset="0"/>
                <a:ea typeface="Arial" panose="020B0604020202020204" pitchFamily="34" charset="0"/>
                <a:cs typeface="Times New Roman" panose="02020603050405020304" pitchFamily="18" charset="0"/>
              </a:rPr>
              <a:t>إتاحة </a:t>
            </a:r>
            <a:r>
              <a:rPr lang="ar-SA" sz="2000" dirty="0">
                <a:latin typeface="Arial" panose="020B0604020202020204" pitchFamily="34" charset="0"/>
                <a:ea typeface="Arial" panose="020B0604020202020204" pitchFamily="34" charset="0"/>
                <a:cs typeface="Times New Roman" panose="02020603050405020304" pitchFamily="18" charset="0"/>
              </a:rPr>
              <a:t>المشاركة للجميع دون تمييز أو تفرقة لغايات إثراء عملية المشاركة.</a:t>
            </a:r>
            <a:endParaRPr lang="en-US" sz="2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2588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99F2F2A-EEEB-074D-B786-2753C844A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12" name="Picture 11" descr="D:\E-Participation department\10 LOGOs\MODEE logo.jpg"/>
          <p:cNvPicPr/>
          <p:nvPr/>
        </p:nvPicPr>
        <p:blipFill rotWithShape="1">
          <a:blip r:embed="rId3" cstate="print">
            <a:extLst>
              <a:ext uri="{28A0092B-C50C-407E-A947-70E740481C1C}">
                <a14:useLocalDpi xmlns:a14="http://schemas.microsoft.com/office/drawing/2010/main" val="0"/>
              </a:ext>
            </a:extLst>
          </a:blip>
          <a:srcRect t="11468" b="12844"/>
          <a:stretch/>
        </p:blipFill>
        <p:spPr bwMode="auto">
          <a:xfrm>
            <a:off x="11147453" y="0"/>
            <a:ext cx="1044547" cy="936458"/>
          </a:xfrm>
          <a:prstGeom prst="rect">
            <a:avLst/>
          </a:prstGeom>
          <a:noFill/>
          <a:ln>
            <a:noFill/>
          </a:ln>
        </p:spPr>
      </p:pic>
      <p:sp>
        <p:nvSpPr>
          <p:cNvPr id="13" name="Title 6"/>
          <p:cNvSpPr txBox="1">
            <a:spLocks/>
          </p:cNvSpPr>
          <p:nvPr/>
        </p:nvSpPr>
        <p:spPr>
          <a:xfrm>
            <a:off x="2647653" y="337578"/>
            <a:ext cx="6601935" cy="7910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JO" sz="4400" u="sng" dirty="0" smtClean="0">
                <a:solidFill>
                  <a:srgbClr val="822F26"/>
                </a:solidFill>
              </a:rPr>
              <a:t>المبادئ العامة للمشاركة الالكترونية</a:t>
            </a:r>
            <a:endParaRPr lang="en-US" sz="4400" u="sng" dirty="0">
              <a:solidFill>
                <a:srgbClr val="822F26"/>
              </a:solidFill>
            </a:endParaRPr>
          </a:p>
        </p:txBody>
      </p:sp>
      <p:sp>
        <p:nvSpPr>
          <p:cNvPr id="17" name="Rectangle 16"/>
          <p:cNvSpPr/>
          <p:nvPr/>
        </p:nvSpPr>
        <p:spPr>
          <a:xfrm>
            <a:off x="8782973" y="3629369"/>
            <a:ext cx="3028825" cy="1692771"/>
          </a:xfrm>
          <a:prstGeom prst="rect">
            <a:avLst/>
          </a:prstGeom>
        </p:spPr>
        <p:txBody>
          <a:bodyPr wrap="square">
            <a:spAutoFit/>
          </a:bodyPr>
          <a:lstStyle/>
          <a:p>
            <a:pPr algn="ctr" rtl="1"/>
            <a:r>
              <a:rPr lang="ar-JO" sz="2400" u="sng" dirty="0" smtClean="0">
                <a:latin typeface="Tajawal-Light"/>
              </a:rPr>
              <a:t>المصداقية</a:t>
            </a:r>
          </a:p>
          <a:p>
            <a:pPr algn="justLow" rtl="1"/>
            <a:r>
              <a:rPr lang="ar-JO" sz="2000" dirty="0">
                <a:latin typeface="Arial" panose="020B0604020202020204" pitchFamily="34" charset="0"/>
                <a:ea typeface="Arial" panose="020B0604020202020204" pitchFamily="34" charset="0"/>
                <a:cs typeface="Times New Roman" panose="02020603050405020304" pitchFamily="18" charset="0"/>
              </a:rPr>
              <a:t>تعبر المشاركات عن آراء وأفكار المشاركين الشخصية وفي حال الاعتماد على مصادر أخرى يتوجب على المشارك ذكر </a:t>
            </a:r>
            <a:r>
              <a:rPr lang="ar-JO" sz="2000" dirty="0" smtClean="0">
                <a:latin typeface="Arial" panose="020B0604020202020204" pitchFamily="34" charset="0"/>
                <a:ea typeface="Arial" panose="020B0604020202020204" pitchFamily="34" charset="0"/>
                <a:cs typeface="Times New Roman" panose="02020603050405020304" pitchFamily="18" charset="0"/>
              </a:rPr>
              <a:t>المصدر</a:t>
            </a:r>
            <a:r>
              <a:rPr lang="ar-JO" sz="2000" dirty="0" smtClean="0">
                <a:latin typeface="Tajawal-Light"/>
              </a:rPr>
              <a:t>.</a:t>
            </a:r>
            <a:endParaRPr lang="ar-JO" sz="2000" dirty="0">
              <a:latin typeface="Tajawal-Light"/>
            </a:endParaRPr>
          </a:p>
        </p:txBody>
      </p:sp>
      <p:sp>
        <p:nvSpPr>
          <p:cNvPr id="20" name="Rectangle 19"/>
          <p:cNvSpPr/>
          <p:nvPr/>
        </p:nvSpPr>
        <p:spPr>
          <a:xfrm>
            <a:off x="4223657" y="3629369"/>
            <a:ext cx="3777343" cy="2585323"/>
          </a:xfrm>
          <a:prstGeom prst="rect">
            <a:avLst/>
          </a:prstGeom>
        </p:spPr>
        <p:txBody>
          <a:bodyPr wrap="square">
            <a:spAutoFit/>
          </a:bodyPr>
          <a:lstStyle/>
          <a:p>
            <a:pPr algn="ctr" rtl="1"/>
            <a:r>
              <a:rPr lang="ar-JO" sz="2400" u="sng" dirty="0" smtClean="0">
                <a:latin typeface="Tajawal-Light"/>
              </a:rPr>
              <a:t>الملكية الفكرية</a:t>
            </a:r>
            <a:endParaRPr lang="ar-JO" sz="2000" u="sng" dirty="0" smtClean="0">
              <a:latin typeface="Tajawal-Light"/>
            </a:endParaRPr>
          </a:p>
          <a:p>
            <a:pPr marR="0" lvl="0" algn="justLow" rtl="1">
              <a:lnSpc>
                <a:spcPct val="115000"/>
              </a:lnSpc>
              <a:spcBef>
                <a:spcPts val="0"/>
              </a:spcBef>
              <a:spcAft>
                <a:spcPts val="0"/>
              </a:spcAft>
            </a:pPr>
            <a:r>
              <a:rPr lang="ar-SA" sz="2000" dirty="0">
                <a:latin typeface="Arial" panose="020B0604020202020204" pitchFamily="34" charset="0"/>
                <a:ea typeface="Arial" panose="020B0604020202020204" pitchFamily="34" charset="0"/>
                <a:cs typeface="Times New Roman" panose="02020603050405020304" pitchFamily="18" charset="0"/>
              </a:rPr>
              <a:t>احترام مبادئ الملكية الفكرية إذ أن محتوى منصة المشاركة الإلك</a:t>
            </a:r>
            <a:r>
              <a:rPr lang="ar-JO" sz="2000" dirty="0">
                <a:latin typeface="Arial" panose="020B0604020202020204" pitchFamily="34" charset="0"/>
                <a:ea typeface="Arial" panose="020B0604020202020204" pitchFamily="34" charset="0"/>
                <a:cs typeface="Times New Roman" panose="02020603050405020304" pitchFamily="18" charset="0"/>
              </a:rPr>
              <a:t>ت</a:t>
            </a:r>
            <a:r>
              <a:rPr lang="ar-SA" sz="2000" dirty="0">
                <a:latin typeface="Arial" panose="020B0604020202020204" pitchFamily="34" charset="0"/>
                <a:ea typeface="Arial" panose="020B0604020202020204" pitchFamily="34" charset="0"/>
                <a:cs typeface="Times New Roman" panose="02020603050405020304" pitchFamily="18" charset="0"/>
              </a:rPr>
              <a:t>رونية وما ينبثق عنها عبر وسائل التواصل الاجتماعي أو بأي شكل آخر محمية بموجب القوانين والانظمة المتعلقة بالملكية الفكرية النافذة في المملكة الأردنية الهاشمية.</a:t>
            </a:r>
            <a:endParaRPr lang="en-US" sz="2000" dirty="0">
              <a:latin typeface="Arial" panose="020B0604020202020204" pitchFamily="34" charset="0"/>
              <a:ea typeface="Arial" panose="020B0604020202020204" pitchFamily="34" charset="0"/>
            </a:endParaRPr>
          </a:p>
        </p:txBody>
      </p:sp>
      <p:sp>
        <p:nvSpPr>
          <p:cNvPr id="21" name="Rectangle 20"/>
          <p:cNvSpPr/>
          <p:nvPr/>
        </p:nvSpPr>
        <p:spPr>
          <a:xfrm>
            <a:off x="427486" y="3629369"/>
            <a:ext cx="3014198" cy="1892826"/>
          </a:xfrm>
          <a:prstGeom prst="rect">
            <a:avLst/>
          </a:prstGeom>
        </p:spPr>
        <p:txBody>
          <a:bodyPr wrap="square">
            <a:spAutoFit/>
          </a:bodyPr>
          <a:lstStyle/>
          <a:p>
            <a:pPr algn="ctr" rtl="1"/>
            <a:r>
              <a:rPr lang="ar-JO" sz="2400" u="sng" dirty="0" smtClean="0">
                <a:latin typeface="Tajawal-Light"/>
              </a:rPr>
              <a:t>احترام الخصوصية وحماية البيانات الشخصية</a:t>
            </a:r>
          </a:p>
          <a:p>
            <a:pPr algn="justLow" rtl="1">
              <a:lnSpc>
                <a:spcPct val="115000"/>
              </a:lnSpc>
            </a:pPr>
            <a:r>
              <a:rPr lang="ar-SA" sz="2000" dirty="0">
                <a:solidFill>
                  <a:srgbClr val="000000"/>
                </a:solidFill>
                <a:latin typeface="Arial" panose="020B0604020202020204" pitchFamily="34" charset="0"/>
                <a:ea typeface="Arial" panose="020B0604020202020204" pitchFamily="34" charset="0"/>
                <a:cs typeface="Times New Roman" panose="02020603050405020304" pitchFamily="18" charset="0"/>
              </a:rPr>
              <a:t>الامتناع إطلاقاً عن نشر البيانات الشخصية كالأسماء وبيانات الاتصال والعناوين وغيرها</a:t>
            </a:r>
            <a:r>
              <a:rPr lang="ar-SA" sz="20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a:t>
            </a:r>
            <a:endParaRPr lang="en-US" sz="2000" dirty="0">
              <a:latin typeface="Arial" panose="020B0604020202020204" pitchFamily="34" charset="0"/>
              <a:ea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942" y="1536531"/>
            <a:ext cx="1959543" cy="182218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2895" y="1536531"/>
            <a:ext cx="2498865" cy="1810927"/>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8170" y="1626232"/>
            <a:ext cx="1958432" cy="1810927"/>
          </a:xfrm>
          <a:prstGeom prst="rect">
            <a:avLst/>
          </a:prstGeom>
        </p:spPr>
      </p:pic>
    </p:spTree>
    <p:extLst>
      <p:ext uri="{BB962C8B-B14F-4D97-AF65-F5344CB8AC3E}">
        <p14:creationId xmlns:p14="http://schemas.microsoft.com/office/powerpoint/2010/main" val="23436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99F2F2A-EEEB-074D-B786-2753C844A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12" name="Picture 11" descr="D:\E-Participation department\10 LOGOs\MODEE logo.jpg"/>
          <p:cNvPicPr/>
          <p:nvPr/>
        </p:nvPicPr>
        <p:blipFill rotWithShape="1">
          <a:blip r:embed="rId3" cstate="print">
            <a:extLst>
              <a:ext uri="{28A0092B-C50C-407E-A947-70E740481C1C}">
                <a14:useLocalDpi xmlns:a14="http://schemas.microsoft.com/office/drawing/2010/main" val="0"/>
              </a:ext>
            </a:extLst>
          </a:blip>
          <a:srcRect t="11468" b="12844"/>
          <a:stretch/>
        </p:blipFill>
        <p:spPr bwMode="auto">
          <a:xfrm>
            <a:off x="11147453" y="0"/>
            <a:ext cx="1044547" cy="936458"/>
          </a:xfrm>
          <a:prstGeom prst="rect">
            <a:avLst/>
          </a:prstGeom>
          <a:noFill/>
          <a:ln>
            <a:noFill/>
          </a:ln>
        </p:spPr>
      </p:pic>
      <p:sp>
        <p:nvSpPr>
          <p:cNvPr id="13" name="Title 6"/>
          <p:cNvSpPr txBox="1">
            <a:spLocks/>
          </p:cNvSpPr>
          <p:nvPr/>
        </p:nvSpPr>
        <p:spPr>
          <a:xfrm>
            <a:off x="2647653" y="337578"/>
            <a:ext cx="6601935" cy="7910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JO" sz="4400" u="sng" dirty="0" smtClean="0">
                <a:solidFill>
                  <a:srgbClr val="822F26"/>
                </a:solidFill>
              </a:rPr>
              <a:t>المبادئ العامة للمشاركة الالكترونية</a:t>
            </a:r>
            <a:endParaRPr lang="en-US" sz="4400" u="sng" dirty="0">
              <a:solidFill>
                <a:srgbClr val="822F26"/>
              </a:solidFill>
            </a:endParaRPr>
          </a:p>
        </p:txBody>
      </p:sp>
      <p:sp>
        <p:nvSpPr>
          <p:cNvPr id="17" name="Rectangle 16"/>
          <p:cNvSpPr/>
          <p:nvPr/>
        </p:nvSpPr>
        <p:spPr>
          <a:xfrm>
            <a:off x="8784771" y="3797682"/>
            <a:ext cx="2982926" cy="2585323"/>
          </a:xfrm>
          <a:prstGeom prst="rect">
            <a:avLst/>
          </a:prstGeom>
        </p:spPr>
        <p:txBody>
          <a:bodyPr wrap="square">
            <a:spAutoFit/>
          </a:bodyPr>
          <a:lstStyle/>
          <a:p>
            <a:pPr algn="ctr" rtl="1"/>
            <a:r>
              <a:rPr lang="ar-JO" sz="2400" u="sng" dirty="0" smtClean="0">
                <a:latin typeface="Tajawal-Light"/>
              </a:rPr>
              <a:t>الاحترام وعدم الاساءة</a:t>
            </a:r>
          </a:p>
          <a:p>
            <a:pPr marR="0" lvl="0" algn="justLow" rtl="1">
              <a:lnSpc>
                <a:spcPct val="115000"/>
              </a:lnSpc>
              <a:spcBef>
                <a:spcPts val="0"/>
              </a:spcBef>
              <a:spcAft>
                <a:spcPts val="0"/>
              </a:spcAft>
            </a:pPr>
            <a:r>
              <a:rPr lang="ar-SA" sz="2000" dirty="0" smtClean="0">
                <a:latin typeface="Arial" panose="020B0604020202020204" pitchFamily="34" charset="0"/>
                <a:ea typeface="Arial" panose="020B0604020202020204" pitchFamily="34" charset="0"/>
                <a:cs typeface="Times New Roman" panose="02020603050405020304" pitchFamily="18" charset="0"/>
              </a:rPr>
              <a:t>الاحترام المتبادل عن طريق استخدام عبارات بناءة وغير مسيئة للوصول الى أفضل مخرجات ويجب أن تخلو المشاركات من أي مساس بالأفراد أو الاعتداء على أي جهة.</a:t>
            </a:r>
            <a:endParaRPr lang="en-US" sz="2000" dirty="0">
              <a:latin typeface="Arial" panose="020B0604020202020204" pitchFamily="34" charset="0"/>
              <a:ea typeface="Arial" panose="020B0604020202020204" pitchFamily="34" charset="0"/>
            </a:endParaRPr>
          </a:p>
        </p:txBody>
      </p:sp>
      <p:sp>
        <p:nvSpPr>
          <p:cNvPr id="20" name="Rectangle 19"/>
          <p:cNvSpPr/>
          <p:nvPr/>
        </p:nvSpPr>
        <p:spPr>
          <a:xfrm>
            <a:off x="4412072" y="3797682"/>
            <a:ext cx="3456418" cy="2585323"/>
          </a:xfrm>
          <a:prstGeom prst="rect">
            <a:avLst/>
          </a:prstGeom>
        </p:spPr>
        <p:txBody>
          <a:bodyPr wrap="square">
            <a:spAutoFit/>
          </a:bodyPr>
          <a:lstStyle/>
          <a:p>
            <a:pPr algn="ctr" rtl="1"/>
            <a:r>
              <a:rPr lang="ar-JO" sz="2400" u="sng" dirty="0" smtClean="0">
                <a:latin typeface="Tajawal-Light"/>
              </a:rPr>
              <a:t>الوضوح والمشاركة الفعالة</a:t>
            </a:r>
            <a:endParaRPr lang="ar-JO" sz="2000" u="sng" dirty="0" smtClean="0">
              <a:latin typeface="Tajawal-Light"/>
            </a:endParaRPr>
          </a:p>
          <a:p>
            <a:pPr marR="0" lvl="0" algn="justLow" rtl="1">
              <a:lnSpc>
                <a:spcPct val="115000"/>
              </a:lnSpc>
              <a:spcBef>
                <a:spcPts val="0"/>
              </a:spcBef>
              <a:spcAft>
                <a:spcPts val="0"/>
              </a:spcAft>
            </a:pPr>
            <a:r>
              <a:rPr lang="ar-SA" sz="2000" dirty="0" smtClean="0">
                <a:latin typeface="Arial" panose="020B0604020202020204" pitchFamily="34" charset="0"/>
                <a:ea typeface="Arial" panose="020B0604020202020204" pitchFamily="34" charset="0"/>
                <a:cs typeface="Times New Roman" panose="02020603050405020304" pitchFamily="18" charset="0"/>
              </a:rPr>
              <a:t>أن </a:t>
            </a:r>
            <a:r>
              <a:rPr lang="ar-SA" sz="2000" dirty="0">
                <a:latin typeface="Arial" panose="020B0604020202020204" pitchFamily="34" charset="0"/>
                <a:ea typeface="Arial" panose="020B0604020202020204" pitchFamily="34" charset="0"/>
                <a:cs typeface="Times New Roman" panose="02020603050405020304" pitchFamily="18" charset="0"/>
              </a:rPr>
              <a:t>تكون المشاركة بلغة واضحة ذات علاقة بالمحتوى المطروح للتشاور، ولا تتعارض مع القوانين والقيم الأخلاقية ولا تنتهك الحقوق القانونية والملكية الفكرية للآخرين.</a:t>
            </a:r>
            <a:endParaRPr lang="en-US" sz="2000" dirty="0">
              <a:latin typeface="Arial" panose="020B0604020202020204" pitchFamily="34" charset="0"/>
              <a:ea typeface="Arial" panose="020B0604020202020204" pitchFamily="34" charset="0"/>
            </a:endParaRPr>
          </a:p>
          <a:p>
            <a:pPr algn="justLow" rtl="1">
              <a:lnSpc>
                <a:spcPct val="115000"/>
              </a:lnSpc>
            </a:pPr>
            <a:r>
              <a:rPr lang="en-US" sz="2000" dirty="0">
                <a:latin typeface="Times New Roman" panose="02020603050405020304" pitchFamily="18" charset="0"/>
                <a:ea typeface="Arial" panose="020B0604020202020204" pitchFamily="34" charset="0"/>
              </a:rPr>
              <a:t> </a:t>
            </a:r>
            <a:endParaRPr lang="en-US" sz="2000" dirty="0">
              <a:latin typeface="Arial" panose="020B0604020202020204" pitchFamily="34" charset="0"/>
              <a:ea typeface="Arial" panose="020B0604020202020204" pitchFamily="34" charset="0"/>
            </a:endParaRPr>
          </a:p>
        </p:txBody>
      </p:sp>
      <p:sp>
        <p:nvSpPr>
          <p:cNvPr id="21" name="Rectangle 20"/>
          <p:cNvSpPr/>
          <p:nvPr/>
        </p:nvSpPr>
        <p:spPr>
          <a:xfrm>
            <a:off x="867674" y="3796250"/>
            <a:ext cx="2628117" cy="1848711"/>
          </a:xfrm>
          <a:prstGeom prst="rect">
            <a:avLst/>
          </a:prstGeom>
        </p:spPr>
        <p:txBody>
          <a:bodyPr wrap="square">
            <a:spAutoFit/>
          </a:bodyPr>
          <a:lstStyle/>
          <a:p>
            <a:pPr algn="ctr" rtl="1"/>
            <a:r>
              <a:rPr lang="ar-JO" sz="2400" u="sng" dirty="0" smtClean="0">
                <a:latin typeface="Tajawal-Light"/>
              </a:rPr>
              <a:t>المسؤولية</a:t>
            </a:r>
          </a:p>
          <a:p>
            <a:pPr marR="0" lvl="0" algn="justLow" rtl="1">
              <a:lnSpc>
                <a:spcPct val="115000"/>
              </a:lnSpc>
              <a:spcBef>
                <a:spcPts val="0"/>
              </a:spcBef>
              <a:spcAft>
                <a:spcPts val="0"/>
              </a:spcAft>
            </a:pPr>
            <a:r>
              <a:rPr lang="ar-JO" sz="2000" dirty="0" smtClean="0">
                <a:latin typeface="Arial" panose="020B0604020202020204" pitchFamily="34" charset="0"/>
                <a:ea typeface="Arial" panose="020B0604020202020204" pitchFamily="34" charset="0"/>
                <a:cs typeface="Times New Roman" panose="02020603050405020304" pitchFamily="18" charset="0"/>
              </a:rPr>
              <a:t>ا</a:t>
            </a:r>
            <a:r>
              <a:rPr lang="ar-SA" sz="2000" dirty="0" smtClean="0">
                <a:latin typeface="Arial" panose="020B0604020202020204" pitchFamily="34" charset="0"/>
                <a:ea typeface="Arial" panose="020B0604020202020204" pitchFamily="34" charset="0"/>
                <a:cs typeface="Times New Roman" panose="02020603050405020304" pitchFamily="18" charset="0"/>
              </a:rPr>
              <a:t>لتبليغ </a:t>
            </a:r>
            <a:r>
              <a:rPr lang="ar-SA" sz="2000" dirty="0">
                <a:latin typeface="Arial" panose="020B0604020202020204" pitchFamily="34" charset="0"/>
                <a:ea typeface="Arial" panose="020B0604020202020204" pitchFamily="34" charset="0"/>
                <a:cs typeface="Times New Roman" panose="02020603050405020304" pitchFamily="18" charset="0"/>
              </a:rPr>
              <a:t>عن أي مشاركات مخالفة لسياسة الاستخدام و/أو تنتهك خصوصية الافراد  و/أو تخالف التشريعات المحلية.</a:t>
            </a:r>
            <a:endParaRPr lang="en-US" sz="2000" dirty="0">
              <a:latin typeface="Arial" panose="020B0604020202020204" pitchFamily="34" charset="0"/>
              <a:ea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1745" y="1676657"/>
            <a:ext cx="1768979" cy="176897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674" y="1676657"/>
            <a:ext cx="2101214" cy="176898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9828" y="1796271"/>
            <a:ext cx="1419246" cy="1529750"/>
          </a:xfrm>
          <a:prstGeom prst="rect">
            <a:avLst/>
          </a:prstGeom>
        </p:spPr>
      </p:pic>
    </p:spTree>
    <p:extLst>
      <p:ext uri="{BB962C8B-B14F-4D97-AF65-F5344CB8AC3E}">
        <p14:creationId xmlns:p14="http://schemas.microsoft.com/office/powerpoint/2010/main" val="3102808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9F2F2A-EEEB-074D-B786-2753C844A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12" name="Picture 11" descr="D:\E-Participation department\10 LOGOs\MODEE logo.jpg"/>
          <p:cNvPicPr/>
          <p:nvPr/>
        </p:nvPicPr>
        <p:blipFill rotWithShape="1">
          <a:blip r:embed="rId3" cstate="print">
            <a:extLst>
              <a:ext uri="{28A0092B-C50C-407E-A947-70E740481C1C}">
                <a14:useLocalDpi xmlns:a14="http://schemas.microsoft.com/office/drawing/2010/main" val="0"/>
              </a:ext>
            </a:extLst>
          </a:blip>
          <a:srcRect t="11468" b="12844"/>
          <a:stretch/>
        </p:blipFill>
        <p:spPr bwMode="auto">
          <a:xfrm>
            <a:off x="11147453" y="0"/>
            <a:ext cx="1044547" cy="936458"/>
          </a:xfrm>
          <a:prstGeom prst="rect">
            <a:avLst/>
          </a:prstGeom>
          <a:noFill/>
          <a:ln>
            <a:noFill/>
          </a:ln>
        </p:spPr>
      </p:pic>
      <p:sp>
        <p:nvSpPr>
          <p:cNvPr id="13" name="Title 6"/>
          <p:cNvSpPr txBox="1">
            <a:spLocks/>
          </p:cNvSpPr>
          <p:nvPr/>
        </p:nvSpPr>
        <p:spPr>
          <a:xfrm>
            <a:off x="2647653" y="337578"/>
            <a:ext cx="6601935" cy="7910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JO" sz="4400" u="sng" dirty="0" smtClean="0">
                <a:solidFill>
                  <a:srgbClr val="822F26"/>
                </a:solidFill>
              </a:rPr>
              <a:t>المبادئ العامة للمشاركة الالكترونية</a:t>
            </a:r>
            <a:endParaRPr lang="en-US" sz="4400" u="sng" dirty="0">
              <a:solidFill>
                <a:srgbClr val="822F26"/>
              </a:solidFill>
            </a:endParaRPr>
          </a:p>
        </p:txBody>
      </p:sp>
      <p:sp>
        <p:nvSpPr>
          <p:cNvPr id="17" name="Rectangle 16"/>
          <p:cNvSpPr/>
          <p:nvPr/>
        </p:nvSpPr>
        <p:spPr>
          <a:xfrm>
            <a:off x="7249886" y="3847468"/>
            <a:ext cx="3255069" cy="1169551"/>
          </a:xfrm>
          <a:prstGeom prst="rect">
            <a:avLst/>
          </a:prstGeom>
        </p:spPr>
        <p:txBody>
          <a:bodyPr wrap="square">
            <a:spAutoFit/>
          </a:bodyPr>
          <a:lstStyle/>
          <a:p>
            <a:pPr algn="ctr" rtl="1"/>
            <a:r>
              <a:rPr lang="ar-JO" sz="2400" u="sng" dirty="0" smtClean="0">
                <a:latin typeface="Tajawal-Light"/>
              </a:rPr>
              <a:t>النزاهة الوطنية</a:t>
            </a:r>
          </a:p>
          <a:p>
            <a:pPr marR="0" lvl="0" algn="justLow" rtl="1">
              <a:lnSpc>
                <a:spcPct val="115000"/>
              </a:lnSpc>
              <a:spcBef>
                <a:spcPts val="0"/>
              </a:spcBef>
              <a:spcAft>
                <a:spcPts val="0"/>
              </a:spcAft>
            </a:pPr>
            <a:r>
              <a:rPr lang="ar-SA" sz="2000" dirty="0">
                <a:solidFill>
                  <a:srgbClr val="000000"/>
                </a:solidFill>
                <a:latin typeface="Arial" panose="020B0604020202020204" pitchFamily="34" charset="0"/>
                <a:ea typeface="Arial" panose="020B0604020202020204" pitchFamily="34" charset="0"/>
                <a:cs typeface="Times New Roman" panose="02020603050405020304" pitchFamily="18" charset="0"/>
              </a:rPr>
              <a:t>جميع الانشطة المتبعة تراعي معايير النزاهة الوطنية وتنفذ بناء عليها</a:t>
            </a:r>
            <a:endParaRPr lang="en-US" sz="2000" dirty="0">
              <a:latin typeface="Arial" panose="020B0604020202020204" pitchFamily="34" charset="0"/>
              <a:ea typeface="Arial" panose="020B0604020202020204" pitchFamily="34" charset="0"/>
            </a:endParaRPr>
          </a:p>
        </p:txBody>
      </p:sp>
      <p:sp>
        <p:nvSpPr>
          <p:cNvPr id="20" name="Rectangle 19"/>
          <p:cNvSpPr/>
          <p:nvPr/>
        </p:nvSpPr>
        <p:spPr>
          <a:xfrm>
            <a:off x="1654629" y="3847468"/>
            <a:ext cx="4136570" cy="2585323"/>
          </a:xfrm>
          <a:prstGeom prst="rect">
            <a:avLst/>
          </a:prstGeom>
        </p:spPr>
        <p:txBody>
          <a:bodyPr wrap="square">
            <a:spAutoFit/>
          </a:bodyPr>
          <a:lstStyle/>
          <a:p>
            <a:pPr algn="ctr" rtl="1"/>
            <a:r>
              <a:rPr lang="ar-JO" sz="2400" u="sng" dirty="0" smtClean="0">
                <a:latin typeface="Tajawal-Light"/>
              </a:rPr>
              <a:t>الاختصاص القضائي</a:t>
            </a:r>
            <a:endParaRPr lang="ar-JO" sz="2000" u="sng" dirty="0" smtClean="0">
              <a:latin typeface="Tajawal-Light"/>
            </a:endParaRPr>
          </a:p>
          <a:p>
            <a:pPr marR="0" lvl="0" algn="justLow" rtl="1">
              <a:lnSpc>
                <a:spcPct val="115000"/>
              </a:lnSpc>
              <a:spcBef>
                <a:spcPts val="0"/>
              </a:spcBef>
              <a:spcAft>
                <a:spcPts val="0"/>
              </a:spcAft>
            </a:pPr>
            <a:r>
              <a:rPr lang="ar-SA" sz="2000" dirty="0">
                <a:latin typeface="Arial" panose="020B0604020202020204" pitchFamily="34" charset="0"/>
                <a:ea typeface="Arial" panose="020B0604020202020204" pitchFamily="34" charset="0"/>
                <a:cs typeface="Times New Roman" panose="02020603050405020304" pitchFamily="18" charset="0"/>
              </a:rPr>
              <a:t>يتم التعامل مع أي خلاف ينشأ عن استخدام منصة المشاركة الإلكترونية ومنصات وسائل التواصل الاجتماعي أثناء عمليات التشاور للسلطات القضائية في المملكة الأردنية الهاشمية وبالاستناد الى القوانين والتشريعات الأردنية النافذة.</a:t>
            </a:r>
            <a:endParaRPr lang="en-US" sz="2000" dirty="0">
              <a:latin typeface="Arial" panose="020B0604020202020204" pitchFamily="34" charset="0"/>
              <a:ea typeface="Arial" panose="020B0604020202020204" pitchFamily="34" charset="0"/>
            </a:endParaRPr>
          </a:p>
          <a:p>
            <a:pPr algn="justLow" rtl="1">
              <a:lnSpc>
                <a:spcPct val="115000"/>
              </a:lnSpc>
            </a:pPr>
            <a:r>
              <a:rPr lang="en-US" sz="2000" dirty="0">
                <a:latin typeface="Times New Roman" panose="02020603050405020304" pitchFamily="18" charset="0"/>
                <a:ea typeface="Arial" panose="020B0604020202020204" pitchFamily="34" charset="0"/>
              </a:rPr>
              <a:t> </a:t>
            </a:r>
            <a:endParaRPr lang="en-US" sz="2000" dirty="0">
              <a:latin typeface="Arial" panose="020B0604020202020204" pitchFamily="34" charset="0"/>
              <a:ea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0050" y="1981073"/>
            <a:ext cx="1752295" cy="175229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320" y="2090056"/>
            <a:ext cx="1600200" cy="1757412"/>
          </a:xfrm>
          <a:prstGeom prst="rect">
            <a:avLst/>
          </a:prstGeom>
        </p:spPr>
      </p:pic>
    </p:spTree>
    <p:extLst>
      <p:ext uri="{BB962C8B-B14F-4D97-AF65-F5344CB8AC3E}">
        <p14:creationId xmlns:p14="http://schemas.microsoft.com/office/powerpoint/2010/main" val="3942321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2735</TotalTime>
  <Words>885</Words>
  <Application>Microsoft Office PowerPoint</Application>
  <PresentationFormat>Widescreen</PresentationFormat>
  <Paragraphs>77</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Sakkal Majalla</vt:lpstr>
      <vt:lpstr>Symbol</vt:lpstr>
      <vt:lpstr>Tajawal-Light</vt:lpstr>
      <vt:lpstr>Times New Roman</vt:lpstr>
      <vt:lpstr>Office Theme</vt:lpstr>
      <vt:lpstr>شراكة الحكومات الشفافة الخطة الوطنية الخامسة 2021 – 2025 الالتزام الثاني: تعزيز المشاركة المجتمعية في عملية صنع القرار من خلال الوسائل الالكترونية  المحور الثالث: المبادئ العامة للمشاركة الالكترونية وضوابطها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لاستماعكم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Maram Alsaidi</dc:creator>
  <cp:lastModifiedBy>Maram Alsaidi</cp:lastModifiedBy>
  <cp:revision>290</cp:revision>
  <dcterms:created xsi:type="dcterms:W3CDTF">2023-04-22T19:33:00Z</dcterms:created>
  <dcterms:modified xsi:type="dcterms:W3CDTF">2023-10-15T07:26:15Z</dcterms:modified>
</cp:coreProperties>
</file>